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33" r:id="rId3"/>
    <p:sldId id="279" r:id="rId4"/>
    <p:sldId id="331" r:id="rId5"/>
    <p:sldId id="344" r:id="rId6"/>
    <p:sldId id="337" r:id="rId7"/>
    <p:sldId id="345" r:id="rId8"/>
    <p:sldId id="336" r:id="rId9"/>
    <p:sldId id="320" r:id="rId10"/>
    <p:sldId id="325" r:id="rId11"/>
    <p:sldId id="326" r:id="rId12"/>
    <p:sldId id="327" r:id="rId13"/>
    <p:sldId id="340" r:id="rId14"/>
    <p:sldId id="314" r:id="rId15"/>
    <p:sldId id="323" r:id="rId16"/>
  </p:sldIdLst>
  <p:sldSz cx="10693400" cy="7561263"/>
  <p:notesSz cx="7099300" cy="10234613"/>
  <p:defaultTextStyle>
    <a:defPPr>
      <a:defRPr lang="fr-FR"/>
    </a:defPPr>
    <a:lvl1pPr algn="l" defTabSz="104206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20242" indent="-63443" algn="l" defTabSz="104206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42068" indent="-128474" algn="l" defTabSz="104206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62312" indent="-191920" algn="l" defTabSz="104206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84136" indent="-256947" algn="l" defTabSz="104206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3984" algn="l" defTabSz="913592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0782" algn="l" defTabSz="913592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7577" algn="l" defTabSz="913592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4373" algn="l" defTabSz="913592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410"/>
    <a:srgbClr val="0091C4"/>
    <a:srgbClr val="FF8029"/>
    <a:srgbClr val="74B230"/>
    <a:srgbClr val="74B2F0"/>
    <a:srgbClr val="0066FF"/>
    <a:srgbClr val="0033CC"/>
    <a:srgbClr val="FF6600"/>
    <a:srgbClr val="CC0066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45" autoAdjust="0"/>
  </p:normalViewPr>
  <p:slideViewPr>
    <p:cSldViewPr>
      <p:cViewPr varScale="1">
        <p:scale>
          <a:sx n="71" d="100"/>
          <a:sy n="71" d="100"/>
        </p:scale>
        <p:origin x="-1086" y="-108"/>
      </p:cViewPr>
      <p:guideLst>
        <p:guide orient="horz" pos="2382"/>
        <p:guide pos="64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24CA0-7B9D-4759-BC20-7EAA92F2360F}" type="datetimeFigureOut">
              <a:rPr lang="fr-FR" smtClean="0"/>
              <a:pPr/>
              <a:t>14/02/2017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768350"/>
            <a:ext cx="54260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61472-F7A7-48E8-99D5-C397FBFD148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5354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798" algn="l" defTabSz="913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592" algn="l" defTabSz="913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90" algn="l" defTabSz="913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187" algn="l" defTabSz="913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3984" algn="l" defTabSz="913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0782" algn="l" defTabSz="913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7577" algn="l" defTabSz="913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4373" algn="l" defTabSz="913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36613" y="768350"/>
            <a:ext cx="542607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61472-F7A7-48E8-99D5-C397FBFD1480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36613" y="768350"/>
            <a:ext cx="542607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61472-F7A7-48E8-99D5-C397FBFD1480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36613" y="768350"/>
            <a:ext cx="542607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61472-F7A7-48E8-99D5-C397FBFD1480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8898"/>
            <a:ext cx="9089390" cy="1620771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6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7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8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27675-75BA-4591-8820-8595990CF7C2}" type="datetimeFigureOut">
              <a:rPr lang="fr-FR"/>
              <a:pPr>
                <a:defRPr/>
              </a:pPr>
              <a:t>14/02/2017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12EA-2DC4-4B66-B637-8E220B8612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3540B-D020-4F7A-A330-C29D1EE7E243}" type="datetimeFigureOut">
              <a:rPr lang="fr-FR"/>
              <a:pPr>
                <a:defRPr/>
              </a:pPr>
              <a:t>14/02/2017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935A-E39C-417D-9CEC-451F8434B9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12172-2C64-4B47-BEBE-21722DB1A291}" type="datetimeFigureOut">
              <a:rPr lang="fr-FR"/>
              <a:pPr>
                <a:defRPr/>
              </a:pPr>
              <a:t>14/02/2017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54F6E-F237-4A61-986B-894BD8407A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33803-2D8D-4BFC-909F-797EF7E85596}" type="datetimeFigureOut">
              <a:rPr lang="fr-FR"/>
              <a:pPr>
                <a:defRPr/>
              </a:pPr>
              <a:t>14/02/2017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304C2-DAE1-4854-B867-E541C7F9CD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4858818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1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2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42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53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6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74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8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C7598-28FD-4E5B-8EC8-711CE15A5ECA}" type="datetimeFigureOut">
              <a:rPr lang="fr-FR"/>
              <a:pPr>
                <a:defRPr/>
              </a:pPr>
              <a:t>14/02/2017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0CAAD-29F3-481D-83DF-6EBD754381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41787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BEE88-F117-406B-B1EF-1509B14CB728}" type="datetimeFigureOut">
              <a:rPr lang="fr-FR"/>
              <a:pPr>
                <a:defRPr/>
              </a:pPr>
              <a:t>14/02/2017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A894C-3D4B-4B3C-8EF3-ADADF3A798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68" indent="0">
              <a:buNone/>
              <a:defRPr sz="2300" b="1"/>
            </a:lvl2pPr>
            <a:lvl3pPr marL="1042136" indent="0">
              <a:buNone/>
              <a:defRPr sz="2100" b="1"/>
            </a:lvl3pPr>
            <a:lvl4pPr marL="1563204" indent="0">
              <a:buNone/>
              <a:defRPr sz="1800" b="1"/>
            </a:lvl4pPr>
            <a:lvl5pPr marL="2084273" indent="0">
              <a:buNone/>
              <a:defRPr sz="1800" b="1"/>
            </a:lvl5pPr>
            <a:lvl6pPr marL="2605339" indent="0">
              <a:buNone/>
              <a:defRPr sz="1800" b="1"/>
            </a:lvl6pPr>
            <a:lvl7pPr marL="3126408" indent="0">
              <a:buNone/>
              <a:defRPr sz="1800" b="1"/>
            </a:lvl7pPr>
            <a:lvl8pPr marL="3647477" indent="0">
              <a:buNone/>
              <a:defRPr sz="1800" b="1"/>
            </a:lvl8pPr>
            <a:lvl9pPr marL="4168543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105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68" indent="0">
              <a:buNone/>
              <a:defRPr sz="2300" b="1"/>
            </a:lvl2pPr>
            <a:lvl3pPr marL="1042136" indent="0">
              <a:buNone/>
              <a:defRPr sz="2100" b="1"/>
            </a:lvl3pPr>
            <a:lvl4pPr marL="1563204" indent="0">
              <a:buNone/>
              <a:defRPr sz="1800" b="1"/>
            </a:lvl4pPr>
            <a:lvl5pPr marL="2084273" indent="0">
              <a:buNone/>
              <a:defRPr sz="1800" b="1"/>
            </a:lvl5pPr>
            <a:lvl6pPr marL="2605339" indent="0">
              <a:buNone/>
              <a:defRPr sz="1800" b="1"/>
            </a:lvl6pPr>
            <a:lvl7pPr marL="3126408" indent="0">
              <a:buNone/>
              <a:defRPr sz="1800" b="1"/>
            </a:lvl7pPr>
            <a:lvl8pPr marL="3647477" indent="0">
              <a:buNone/>
              <a:defRPr sz="1800" b="1"/>
            </a:lvl8pPr>
            <a:lvl9pPr marL="4168543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105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163E3-07E2-43F2-8F16-FB6EFC736EB7}" type="datetimeFigureOut">
              <a:rPr lang="fr-FR"/>
              <a:pPr>
                <a:defRPr/>
              </a:pPr>
              <a:t>14/02/2017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14568-D17B-41BA-9381-79F06AA117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75690-DCEF-405A-9275-31E4371D8816}" type="datetimeFigureOut">
              <a:rPr lang="fr-FR"/>
              <a:pPr>
                <a:defRPr/>
              </a:pPr>
              <a:t>14/02/2017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DDC7D-3D87-46E5-A6D1-5C812FA81D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7CACB-6A26-4643-98A7-86D41F286838}" type="datetimeFigureOut">
              <a:rPr lang="fr-FR"/>
              <a:pPr>
                <a:defRPr/>
              </a:pPr>
              <a:t>14/02/2017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7641B-F27B-4A09-A04F-ECCFC047F8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6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6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068" indent="0">
              <a:buNone/>
              <a:defRPr sz="1400"/>
            </a:lvl2pPr>
            <a:lvl3pPr marL="1042136" indent="0">
              <a:buNone/>
              <a:defRPr sz="1100"/>
            </a:lvl3pPr>
            <a:lvl4pPr marL="1563204" indent="0">
              <a:buNone/>
              <a:defRPr sz="1000"/>
            </a:lvl4pPr>
            <a:lvl5pPr marL="2084273" indent="0">
              <a:buNone/>
              <a:defRPr sz="1000"/>
            </a:lvl5pPr>
            <a:lvl6pPr marL="2605339" indent="0">
              <a:buNone/>
              <a:defRPr sz="1000"/>
            </a:lvl6pPr>
            <a:lvl7pPr marL="3126408" indent="0">
              <a:buNone/>
              <a:defRPr sz="1000"/>
            </a:lvl7pPr>
            <a:lvl8pPr marL="3647477" indent="0">
              <a:buNone/>
              <a:defRPr sz="1000"/>
            </a:lvl8pPr>
            <a:lvl9pPr marL="4168543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B22F-7630-4B16-A29E-A9B082CAC08E}" type="datetimeFigureOut">
              <a:rPr lang="fr-FR"/>
              <a:pPr>
                <a:defRPr/>
              </a:pPr>
              <a:t>14/02/2017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485E1-8C5F-4A0A-88E0-5E85BBECBB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068" indent="0">
              <a:buNone/>
              <a:defRPr sz="3200"/>
            </a:lvl2pPr>
            <a:lvl3pPr marL="1042136" indent="0">
              <a:buNone/>
              <a:defRPr sz="2700"/>
            </a:lvl3pPr>
            <a:lvl4pPr marL="1563204" indent="0">
              <a:buNone/>
              <a:defRPr sz="2300"/>
            </a:lvl4pPr>
            <a:lvl5pPr marL="2084273" indent="0">
              <a:buNone/>
              <a:defRPr sz="2300"/>
            </a:lvl5pPr>
            <a:lvl6pPr marL="2605339" indent="0">
              <a:buNone/>
              <a:defRPr sz="2300"/>
            </a:lvl6pPr>
            <a:lvl7pPr marL="3126408" indent="0">
              <a:buNone/>
              <a:defRPr sz="2300"/>
            </a:lvl7pPr>
            <a:lvl8pPr marL="3647477" indent="0">
              <a:buNone/>
              <a:defRPr sz="2300"/>
            </a:lvl8pPr>
            <a:lvl9pPr marL="4168543" indent="0">
              <a:buNone/>
              <a:defRPr sz="23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068" indent="0">
              <a:buNone/>
              <a:defRPr sz="1400"/>
            </a:lvl2pPr>
            <a:lvl3pPr marL="1042136" indent="0">
              <a:buNone/>
              <a:defRPr sz="1100"/>
            </a:lvl3pPr>
            <a:lvl4pPr marL="1563204" indent="0">
              <a:buNone/>
              <a:defRPr sz="1000"/>
            </a:lvl4pPr>
            <a:lvl5pPr marL="2084273" indent="0">
              <a:buNone/>
              <a:defRPr sz="1000"/>
            </a:lvl5pPr>
            <a:lvl6pPr marL="2605339" indent="0">
              <a:buNone/>
              <a:defRPr sz="1000"/>
            </a:lvl6pPr>
            <a:lvl7pPr marL="3126408" indent="0">
              <a:buNone/>
              <a:defRPr sz="1000"/>
            </a:lvl7pPr>
            <a:lvl8pPr marL="3647477" indent="0">
              <a:buNone/>
              <a:defRPr sz="1000"/>
            </a:lvl8pPr>
            <a:lvl9pPr marL="4168543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592B2-E39B-4167-A7A4-240B450C6B74}" type="datetimeFigureOut">
              <a:rPr lang="fr-FR"/>
              <a:pPr>
                <a:defRPr/>
              </a:pPr>
              <a:t>14/02/2017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11B2C-4BE1-4F56-9196-CCBBAD9BD0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34993" y="303218"/>
            <a:ext cx="96234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14" tIns="52107" rIns="104214" bIns="521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34993" y="1763713"/>
            <a:ext cx="96234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14" tIns="52107" rIns="104214" bIns="521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988" y="7008818"/>
            <a:ext cx="2495550" cy="401637"/>
          </a:xfrm>
          <a:prstGeom prst="rect">
            <a:avLst/>
          </a:prstGeom>
        </p:spPr>
        <p:txBody>
          <a:bodyPr vert="horz" lIns="104214" tIns="52107" rIns="104214" bIns="52107" rtlCol="0" anchor="ctr"/>
          <a:lstStyle>
            <a:lvl1pPr algn="l" defTabSz="104213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78404F-CB98-4B49-9CB5-E82DEE43C9C7}" type="datetimeFigureOut">
              <a:rPr lang="fr-FR"/>
              <a:pPr>
                <a:defRPr/>
              </a:pPr>
              <a:t>14/02/2017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2843" y="7008818"/>
            <a:ext cx="3387725" cy="401637"/>
          </a:xfrm>
          <a:prstGeom prst="rect">
            <a:avLst/>
          </a:prstGeom>
        </p:spPr>
        <p:txBody>
          <a:bodyPr vert="horz" lIns="104214" tIns="52107" rIns="104214" bIns="52107" rtlCol="0" anchor="ctr"/>
          <a:lstStyle>
            <a:lvl1pPr algn="ctr" defTabSz="104213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2863" y="7008818"/>
            <a:ext cx="2495550" cy="401637"/>
          </a:xfrm>
          <a:prstGeom prst="rect">
            <a:avLst/>
          </a:prstGeom>
        </p:spPr>
        <p:txBody>
          <a:bodyPr vert="horz" lIns="104214" tIns="52107" rIns="104214" bIns="52107" rtlCol="0" anchor="ctr"/>
          <a:lstStyle>
            <a:lvl1pPr algn="r" defTabSz="104213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FA468C-46DA-4E9F-AD0D-021C9AB420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104206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206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4206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4206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4206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798" algn="ctr" defTabSz="104206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592" algn="ctr" defTabSz="104206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390" algn="ctr" defTabSz="104206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187" algn="ctr" defTabSz="104206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180" indent="-390180" algn="l" defTabSz="104206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5391" indent="-325152" algn="l" defTabSz="104206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2189" indent="-260120" algn="l" defTabSz="104206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2429" indent="-260120" algn="l" defTabSz="104206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255" indent="-260120" algn="l" defTabSz="104206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5875" indent="-260534" algn="l" defTabSz="10421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6941" indent="-260534" algn="l" defTabSz="10421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011" indent="-260534" algn="l" defTabSz="10421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079" indent="-260534" algn="l" defTabSz="10421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2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068" algn="l" defTabSz="1042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36" algn="l" defTabSz="1042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04" algn="l" defTabSz="1042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273" algn="l" defTabSz="1042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339" algn="l" defTabSz="1042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408" algn="l" defTabSz="1042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477" algn="l" defTabSz="1042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543" algn="l" defTabSz="1042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utomobile-club79.com/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://www.automobile-club79.com/" TargetMode="Externa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lico.com/" TargetMode="External"/><Relationship Id="rId3" Type="http://schemas.openxmlformats.org/officeDocument/2006/relationships/hyperlink" Target="https://www.eclico.com/passeur" TargetMode="External"/><Relationship Id="rId7" Type="http://schemas.openxmlformats.org/officeDocument/2006/relationships/image" Target="../media/image3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hyperlink" Target="https://www.facebook.com/leslutinsdetrousseau/" TargetMode="External"/><Relationship Id="rId4" Type="http://schemas.openxmlformats.org/officeDocument/2006/relationships/image" Target="../media/image28.jpeg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ragalizelles.wix.com/201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ragalizelles.wixsite.com/201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herences.fr/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://coherences.fr/images/CATALOGUE/2017/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20"/>
          <p:cNvSpPr txBox="1">
            <a:spLocks noChangeArrowheads="1"/>
          </p:cNvSpPr>
          <p:nvPr/>
        </p:nvSpPr>
        <p:spPr bwMode="auto">
          <a:xfrm>
            <a:off x="234134" y="-107798"/>
            <a:ext cx="8354241" cy="166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0" tIns="45680" rIns="91360" bIns="45680">
            <a:spAutoFit/>
          </a:bodyPr>
          <a:lstStyle/>
          <a:p>
            <a:pPr defTabSz="10421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600" b="1" dirty="0" smtClean="0">
                <a:solidFill>
                  <a:srgbClr val="DA0C95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andish" pitchFamily="2" charset="0"/>
                <a:cs typeface="+mn-cs"/>
              </a:rPr>
              <a:t>ACTUALI</a:t>
            </a:r>
            <a:r>
              <a:rPr lang="fr-FR" sz="10200" b="1" dirty="0" smtClean="0">
                <a:solidFill>
                  <a:srgbClr val="EE841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andish" pitchFamily="2" charset="0"/>
                <a:cs typeface="+mn-cs"/>
              </a:rPr>
              <a:t>Z</a:t>
            </a:r>
            <a:r>
              <a:rPr lang="fr-FR" sz="9600" b="1" dirty="0" smtClean="0">
                <a:solidFill>
                  <a:srgbClr val="DA0C95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andish" pitchFamily="2" charset="0"/>
                <a:cs typeface="+mn-cs"/>
              </a:rPr>
              <a:t>ELLE</a:t>
            </a:r>
            <a:endParaRPr lang="fr-FR" sz="9600" b="1" dirty="0">
              <a:solidFill>
                <a:srgbClr val="DA0C95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randish" pitchFamily="2" charset="0"/>
              <a:cs typeface="+mn-c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785689" y="6949067"/>
            <a:ext cx="1253708" cy="415418"/>
          </a:xfrm>
          <a:prstGeom prst="rect">
            <a:avLst/>
          </a:prstGeom>
          <a:noFill/>
        </p:spPr>
        <p:txBody>
          <a:bodyPr wrap="none" lIns="91360" tIns="45680" rIns="91360" bIns="45680" rtlCol="0">
            <a:spAutoFit/>
          </a:bodyPr>
          <a:lstStyle/>
          <a:p>
            <a:r>
              <a:rPr lang="fr-FR" dirty="0" smtClean="0">
                <a:solidFill>
                  <a:srgbClr val="DA0C95"/>
                </a:solidFill>
                <a:latin typeface="Trebuchet MS" pitchFamily="34" charset="0"/>
              </a:rPr>
              <a:t>soutient </a:t>
            </a:r>
            <a:endParaRPr lang="fr-FR" dirty="0">
              <a:solidFill>
                <a:srgbClr val="DA0C95"/>
              </a:solidFill>
              <a:latin typeface="Trebuchet MS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255628" y="183168"/>
            <a:ext cx="1167146" cy="954027"/>
          </a:xfrm>
          <a:prstGeom prst="rect">
            <a:avLst/>
          </a:prstGeom>
          <a:noFill/>
        </p:spPr>
        <p:txBody>
          <a:bodyPr wrap="none" lIns="91360" tIns="45680" rIns="91360" bIns="45680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DA0C95"/>
                </a:solidFill>
                <a:latin typeface="Trebuchet MS" pitchFamily="34" charset="0"/>
              </a:rPr>
              <a:t>février</a:t>
            </a:r>
          </a:p>
          <a:p>
            <a:pPr algn="ctr"/>
            <a:r>
              <a:rPr lang="fr-FR" sz="3200" b="1" dirty="0" smtClean="0">
                <a:solidFill>
                  <a:srgbClr val="DA0C95"/>
                </a:solidFill>
                <a:latin typeface="Trebuchet MS" pitchFamily="34" charset="0"/>
              </a:rPr>
              <a:t>2017</a:t>
            </a:r>
            <a:endParaRPr lang="fr-FR" sz="3200" b="1" dirty="0">
              <a:solidFill>
                <a:srgbClr val="DA0C95"/>
              </a:solidFill>
              <a:latin typeface="Trebuchet MS" pitchFamily="34" charset="0"/>
            </a:endParaRPr>
          </a:p>
        </p:txBody>
      </p:sp>
      <p:pic>
        <p:nvPicPr>
          <p:cNvPr id="13" name="Image 12" descr="logo-ragalizelles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200" y="6877047"/>
            <a:ext cx="2551324" cy="648000"/>
          </a:xfrm>
          <a:prstGeom prst="rect">
            <a:avLst/>
          </a:prstGeom>
        </p:spPr>
      </p:pic>
      <p:pic>
        <p:nvPicPr>
          <p:cNvPr id="18" name="Image 17" descr="logo VML - 25 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9186" y="6805048"/>
            <a:ext cx="2219762" cy="720000"/>
          </a:xfrm>
          <a:prstGeom prst="rect">
            <a:avLst/>
          </a:prstGeom>
        </p:spPr>
      </p:pic>
      <p:pic>
        <p:nvPicPr>
          <p:cNvPr id="19" name="Image 18" descr="logo rose offici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22964" y="6859052"/>
            <a:ext cx="2359518" cy="612000"/>
          </a:xfrm>
          <a:prstGeom prst="rect">
            <a:avLst/>
          </a:prstGeom>
        </p:spPr>
      </p:pic>
      <p:sp>
        <p:nvSpPr>
          <p:cNvPr id="14" name="Demi-cadre 13"/>
          <p:cNvSpPr/>
          <p:nvPr/>
        </p:nvSpPr>
        <p:spPr>
          <a:xfrm>
            <a:off x="162125" y="108224"/>
            <a:ext cx="359999" cy="180000"/>
          </a:xfrm>
          <a:prstGeom prst="halfFrame">
            <a:avLst/>
          </a:prstGeom>
          <a:solidFill>
            <a:srgbClr val="DA0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8" rIns="91376" bIns="45688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Demi-cadre 19"/>
          <p:cNvSpPr/>
          <p:nvPr/>
        </p:nvSpPr>
        <p:spPr>
          <a:xfrm rot="10800000">
            <a:off x="8515092" y="1152358"/>
            <a:ext cx="359999" cy="180000"/>
          </a:xfrm>
          <a:prstGeom prst="halfFrame">
            <a:avLst/>
          </a:prstGeom>
          <a:solidFill>
            <a:srgbClr val="DA0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8" rIns="91376" bIns="45688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1" name="Image 20" descr="RAG160331_Leg6_CHR_04017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0" y="1404368"/>
            <a:ext cx="10693400" cy="5400600"/>
          </a:xfrm>
          <a:prstGeom prst="rect">
            <a:avLst/>
          </a:prstGeom>
        </p:spPr>
      </p:pic>
      <p:pic>
        <p:nvPicPr>
          <p:cNvPr id="17" name="Image 16" descr="rencontre 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0" y="1404367"/>
            <a:ext cx="10693400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 descr="IMG_08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16535"/>
            <a:ext cx="3078000" cy="2052000"/>
          </a:xfrm>
          <a:prstGeom prst="rect">
            <a:avLst/>
          </a:prstGeom>
        </p:spPr>
      </p:pic>
      <p:pic>
        <p:nvPicPr>
          <p:cNvPr id="34" name="Image 33" descr="IMG_06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04991"/>
            <a:ext cx="3078000" cy="2052000"/>
          </a:xfrm>
          <a:prstGeom prst="rect">
            <a:avLst/>
          </a:prstGeom>
        </p:spPr>
      </p:pic>
      <p:pic>
        <p:nvPicPr>
          <p:cNvPr id="42" name="Image 41" descr="IMG_08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828303"/>
            <a:ext cx="3078000" cy="20520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-269922" y="-35792"/>
            <a:ext cx="11377264" cy="900000"/>
          </a:xfrm>
          <a:prstGeom prst="rect">
            <a:avLst/>
          </a:prstGeom>
          <a:solidFill>
            <a:srgbClr val="EE8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anchor="ctr" anchorCtr="1"/>
          <a:lstStyle/>
          <a:p>
            <a:pPr algn="ctr" defTabSz="1042504">
              <a:defRPr/>
            </a:pPr>
            <a:r>
              <a:rPr lang="fr-FR" altLang="fr-FR" sz="4000" b="1" dirty="0">
                <a:solidFill>
                  <a:srgbClr val="FF993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endParaRPr lang="fr-FR" altLang="fr-FR" b="1" dirty="0">
              <a:solidFill>
                <a:srgbClr val="FF993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1063" y="60282"/>
            <a:ext cx="10675292" cy="707854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algn="ctr"/>
            <a:r>
              <a:rPr lang="fr-FR" altLang="fr-FR" sz="40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GRAND ANGLE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97914" y="7061397"/>
            <a:ext cx="11161240" cy="521999"/>
          </a:xfrm>
          <a:prstGeom prst="rect">
            <a:avLst/>
          </a:prstGeom>
          <a:solidFill>
            <a:srgbClr val="EE8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anchor="ctr" anchorCtr="1"/>
          <a:lstStyle/>
          <a:p>
            <a:pPr algn="ctr" defTabSz="1042504">
              <a:defRPr/>
            </a:pPr>
            <a:r>
              <a:rPr lang="fr-FR" altLang="fr-FR" sz="4000" b="1" dirty="0">
                <a:solidFill>
                  <a:srgbClr val="FF993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endParaRPr lang="fr-FR" altLang="fr-FR" b="1" dirty="0">
              <a:solidFill>
                <a:srgbClr val="FF993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0397" y="7109549"/>
            <a:ext cx="1963935" cy="415466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Brandish" pitchFamily="2" charset="0"/>
              </a:rPr>
              <a:t>GRAND ANGLE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58468" y="1116335"/>
            <a:ext cx="7272808" cy="5832647"/>
          </a:xfrm>
          <a:prstGeom prst="rect">
            <a:avLst/>
          </a:prstGeom>
          <a:noFill/>
          <a:ln>
            <a:solidFill>
              <a:srgbClr val="EE84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324" y="2718877"/>
            <a:ext cx="1093904" cy="197658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r>
              <a:rPr lang="fr-FR" sz="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© </a:t>
            </a:r>
            <a:r>
              <a:rPr lang="fr-FR" sz="6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sandrinemesseanphoto</a:t>
            </a:r>
            <a:endParaRPr lang="fr-FR" sz="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324" y="4807109"/>
            <a:ext cx="1093904" cy="197658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r>
              <a:rPr lang="fr-FR" sz="600" dirty="0" smtClean="0">
                <a:solidFill>
                  <a:schemeClr val="bg2">
                    <a:lumMod val="90000"/>
                  </a:schemeClr>
                </a:solidFill>
              </a:rPr>
              <a:t>© </a:t>
            </a:r>
            <a:r>
              <a:rPr lang="fr-FR" sz="600" dirty="0" err="1" smtClean="0">
                <a:solidFill>
                  <a:schemeClr val="bg2">
                    <a:lumMod val="90000"/>
                  </a:schemeClr>
                </a:solidFill>
              </a:rPr>
              <a:t>sandrinemesseanphoto</a:t>
            </a:r>
            <a:endParaRPr lang="fr-FR" sz="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324" y="6876975"/>
            <a:ext cx="1093904" cy="197658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r>
              <a:rPr lang="fr-FR" sz="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© </a:t>
            </a:r>
            <a:r>
              <a:rPr lang="fr-FR" sz="6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sandrinemesseanphoto</a:t>
            </a:r>
            <a:endParaRPr lang="fr-FR" sz="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Demi-cadre 19"/>
          <p:cNvSpPr/>
          <p:nvPr/>
        </p:nvSpPr>
        <p:spPr>
          <a:xfrm>
            <a:off x="90116" y="7093001"/>
            <a:ext cx="216024" cy="144016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Demi-cadre 21"/>
          <p:cNvSpPr/>
          <p:nvPr/>
        </p:nvSpPr>
        <p:spPr>
          <a:xfrm rot="10800000">
            <a:off x="1818332" y="7381033"/>
            <a:ext cx="216000" cy="144000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258468" y="1136660"/>
            <a:ext cx="7272808" cy="5740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Trebuchet MS" pitchFamily="34" charset="0"/>
              </a:rPr>
              <a:t>Depuis plus de 100 ans, </a:t>
            </a:r>
          </a:p>
          <a:p>
            <a:pPr algn="ctr"/>
            <a:r>
              <a:rPr lang="fr-FR" sz="2000" b="1" dirty="0" smtClean="0">
                <a:latin typeface="Trebuchet MS" pitchFamily="34" charset="0"/>
              </a:rPr>
              <a:t>notre passion et nos activités sont à votre service !</a:t>
            </a:r>
          </a:p>
          <a:p>
            <a:endParaRPr lang="fr-FR" sz="1600" b="1" dirty="0" smtClean="0">
              <a:latin typeface="Trebuchet MS" pitchFamily="34" charset="0"/>
            </a:endParaRPr>
          </a:p>
          <a:p>
            <a:endParaRPr lang="fr-FR" sz="800" b="1" dirty="0" smtClean="0">
              <a:latin typeface="Trebuchet MS" pitchFamily="34" charset="0"/>
            </a:endParaRPr>
          </a:p>
          <a:p>
            <a:r>
              <a:rPr lang="fr-FR" sz="1600" b="1" dirty="0" smtClean="0">
                <a:latin typeface="Trebuchet MS" pitchFamily="34" charset="0"/>
              </a:rPr>
              <a:t>Pour votre voiture</a:t>
            </a:r>
          </a:p>
          <a:p>
            <a:pPr lvl="1">
              <a:buFont typeface="Arial" pitchFamily="34" charset="0"/>
              <a:buChar char="•"/>
            </a:pPr>
            <a:r>
              <a:rPr lang="fr-FR" sz="1400" dirty="0" smtClean="0">
                <a:latin typeface="Trebuchet MS" pitchFamily="34" charset="0"/>
              </a:rPr>
              <a:t> Contrôle technique</a:t>
            </a:r>
          </a:p>
          <a:p>
            <a:pPr lvl="1">
              <a:buFont typeface="Arial" pitchFamily="34" charset="0"/>
              <a:buChar char="•"/>
            </a:pPr>
            <a:r>
              <a:rPr lang="fr-FR" sz="1400" dirty="0" smtClean="0">
                <a:latin typeface="Trebuchet MS" pitchFamily="34" charset="0"/>
              </a:rPr>
              <a:t> Conseils avant Achat/Vente</a:t>
            </a:r>
          </a:p>
          <a:p>
            <a:pPr lvl="1">
              <a:buFont typeface="Arial" pitchFamily="34" charset="0"/>
              <a:buChar char="•"/>
            </a:pPr>
            <a:r>
              <a:rPr lang="fr-FR" sz="1400" dirty="0" smtClean="0">
                <a:latin typeface="Trebuchet MS" pitchFamily="34" charset="0"/>
              </a:rPr>
              <a:t> Expertise de véhicules anciens</a:t>
            </a:r>
          </a:p>
          <a:p>
            <a:pPr lvl="1">
              <a:buFont typeface="Arial" pitchFamily="34" charset="0"/>
              <a:buChar char="•"/>
            </a:pPr>
            <a:r>
              <a:rPr lang="fr-FR" sz="1400" dirty="0" smtClean="0">
                <a:latin typeface="Trebuchet MS" pitchFamily="34" charset="0"/>
              </a:rPr>
              <a:t> Remorquage</a:t>
            </a:r>
          </a:p>
          <a:p>
            <a:pPr lvl="1">
              <a:buFont typeface="Arial" pitchFamily="34" charset="0"/>
              <a:buChar char="•"/>
            </a:pPr>
            <a:endParaRPr lang="fr-FR" sz="800" dirty="0" smtClean="0">
              <a:latin typeface="Trebuchet MS" pitchFamily="34" charset="0"/>
            </a:endParaRPr>
          </a:p>
          <a:p>
            <a:r>
              <a:rPr lang="fr-FR" sz="1600" b="1" dirty="0" smtClean="0">
                <a:latin typeface="Trebuchet MS" pitchFamily="34" charset="0"/>
              </a:rPr>
              <a:t>Pour vous</a:t>
            </a:r>
          </a:p>
          <a:p>
            <a:pPr lvl="1">
              <a:buFont typeface="Arial" pitchFamily="34" charset="0"/>
              <a:buChar char="•"/>
            </a:pPr>
            <a:r>
              <a:rPr lang="fr-FR" sz="1400" dirty="0" smtClean="0">
                <a:latin typeface="Trebuchet MS" pitchFamily="34" charset="0"/>
              </a:rPr>
              <a:t> Auto-école</a:t>
            </a:r>
          </a:p>
          <a:p>
            <a:pPr lvl="1">
              <a:buFont typeface="Arial" pitchFamily="34" charset="0"/>
              <a:buChar char="•"/>
            </a:pPr>
            <a:r>
              <a:rPr lang="fr-FR" sz="1400" dirty="0" smtClean="0">
                <a:latin typeface="Trebuchet MS" pitchFamily="34" charset="0"/>
              </a:rPr>
              <a:t> Stage permis à points</a:t>
            </a:r>
          </a:p>
          <a:p>
            <a:pPr lvl="1">
              <a:buFont typeface="Arial" pitchFamily="34" charset="0"/>
              <a:buChar char="•"/>
            </a:pPr>
            <a:r>
              <a:rPr lang="fr-FR" sz="1400" dirty="0" smtClean="0">
                <a:latin typeface="Trebuchet MS" pitchFamily="34" charset="0"/>
              </a:rPr>
              <a:t> Formation continue (Code de la route)</a:t>
            </a:r>
          </a:p>
          <a:p>
            <a:pPr lvl="1">
              <a:buFont typeface="Arial" pitchFamily="34" charset="0"/>
              <a:buChar char="•"/>
            </a:pPr>
            <a:r>
              <a:rPr lang="fr-FR" sz="1400" dirty="0" smtClean="0">
                <a:latin typeface="Trebuchet MS" pitchFamily="34" charset="0"/>
              </a:rPr>
              <a:t> Assistance retrait de permis</a:t>
            </a:r>
          </a:p>
          <a:p>
            <a:pPr lvl="1">
              <a:buFont typeface="Arial" pitchFamily="34" charset="0"/>
              <a:buChar char="•"/>
            </a:pPr>
            <a:r>
              <a:rPr lang="fr-FR" sz="1400" dirty="0" smtClean="0">
                <a:latin typeface="Trebuchet MS" pitchFamily="34" charset="0"/>
              </a:rPr>
              <a:t> Médiation en cas de litige automobile</a:t>
            </a:r>
          </a:p>
          <a:p>
            <a:pPr lvl="1">
              <a:buFont typeface="Arial" pitchFamily="34" charset="0"/>
              <a:buChar char="•"/>
            </a:pPr>
            <a:r>
              <a:rPr lang="fr-FR" sz="1400" dirty="0" smtClean="0">
                <a:latin typeface="Trebuchet MS" pitchFamily="34" charset="0"/>
              </a:rPr>
              <a:t> Défense pénale</a:t>
            </a:r>
          </a:p>
          <a:p>
            <a:pPr lvl="1">
              <a:buFont typeface="Arial" pitchFamily="34" charset="0"/>
              <a:buChar char="•"/>
            </a:pPr>
            <a:endParaRPr lang="fr-FR" sz="800" dirty="0" smtClean="0">
              <a:latin typeface="Trebuchet MS" pitchFamily="34" charset="0"/>
            </a:endParaRPr>
          </a:p>
          <a:p>
            <a:r>
              <a:rPr lang="fr-FR" sz="1600" b="1" dirty="0" smtClean="0">
                <a:latin typeface="Trebuchet MS" pitchFamily="34" charset="0"/>
              </a:rPr>
              <a:t>Pour votre entreprise</a:t>
            </a:r>
          </a:p>
          <a:p>
            <a:pPr lvl="1">
              <a:buFont typeface="Arial" pitchFamily="34" charset="0"/>
              <a:buChar char="•"/>
            </a:pPr>
            <a:r>
              <a:rPr lang="fr-FR" sz="1600" b="1" dirty="0" smtClean="0">
                <a:latin typeface="Trebuchet MS" pitchFamily="34" charset="0"/>
              </a:rPr>
              <a:t> </a:t>
            </a:r>
            <a:r>
              <a:rPr lang="fr-FR" sz="1400" dirty="0" smtClean="0">
                <a:latin typeface="Trebuchet MS" pitchFamily="34" charset="0"/>
              </a:rPr>
              <a:t>Formation Sécurité Routière</a:t>
            </a:r>
          </a:p>
          <a:p>
            <a:endParaRPr lang="fr-FR" sz="800" b="1" dirty="0" smtClean="0">
              <a:latin typeface="Trebuchet MS" pitchFamily="34" charset="0"/>
            </a:endParaRPr>
          </a:p>
          <a:p>
            <a:r>
              <a:rPr lang="fr-FR" sz="1600" b="1" dirty="0" smtClean="0">
                <a:latin typeface="Trebuchet MS" pitchFamily="34" charset="0"/>
              </a:rPr>
              <a:t>Pour vos lectures</a:t>
            </a:r>
          </a:p>
          <a:p>
            <a:pPr lvl="1">
              <a:buFont typeface="Arial" pitchFamily="34" charset="0"/>
              <a:buChar char="•"/>
            </a:pPr>
            <a:r>
              <a:rPr lang="fr-FR" sz="1600" dirty="0" smtClean="0">
                <a:latin typeface="Trebuchet MS" pitchFamily="34" charset="0"/>
              </a:rPr>
              <a:t> </a:t>
            </a:r>
            <a:r>
              <a:rPr lang="fr-FR" sz="1400" dirty="0" smtClean="0">
                <a:latin typeface="Trebuchet MS" pitchFamily="34" charset="0"/>
              </a:rPr>
              <a:t>Librairie et beaux livres</a:t>
            </a:r>
          </a:p>
          <a:p>
            <a:pPr lvl="1">
              <a:buFont typeface="Arial" pitchFamily="34" charset="0"/>
              <a:buChar char="•"/>
            </a:pPr>
            <a:r>
              <a:rPr lang="fr-FR" sz="1400" dirty="0" smtClean="0">
                <a:latin typeface="Trebuchet MS" pitchFamily="34" charset="0"/>
              </a:rPr>
              <a:t> La revue mensuelle « Côté Auto » </a:t>
            </a:r>
          </a:p>
          <a:p>
            <a:pPr lvl="1">
              <a:buFont typeface="Arial" pitchFamily="34" charset="0"/>
              <a:buChar char="•"/>
            </a:pPr>
            <a:r>
              <a:rPr lang="fr-FR" sz="1400" dirty="0" smtClean="0">
                <a:latin typeface="Trebuchet MS" pitchFamily="34" charset="0"/>
              </a:rPr>
              <a:t> La « Lettre d’information » hebdomadaire</a:t>
            </a:r>
          </a:p>
          <a:p>
            <a:pPr lvl="1">
              <a:buFont typeface="Arial" pitchFamily="34" charset="0"/>
              <a:buChar char="•"/>
            </a:pPr>
            <a:endParaRPr lang="fr-FR" sz="800" dirty="0" smtClean="0">
              <a:latin typeface="Trebuchet MS" pitchFamily="34" charset="0"/>
            </a:endParaRPr>
          </a:p>
          <a:p>
            <a:endParaRPr lang="fr-FR" sz="800" dirty="0" smtClean="0">
              <a:latin typeface="Trebuchet MS" pitchFamily="34" charset="0"/>
            </a:endParaRPr>
          </a:p>
        </p:txBody>
      </p:sp>
      <p:pic>
        <p:nvPicPr>
          <p:cNvPr id="25" name="Image 24" descr="logo Automobile-Club Deux-Sèvres officiel.jpg">
            <a:hlinkClick r:id="rId6" tooltip="Pour en savoir +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36531" y="7086063"/>
            <a:ext cx="1247561" cy="468000"/>
          </a:xfrm>
          <a:prstGeom prst="rect">
            <a:avLst/>
          </a:prstGeom>
        </p:spPr>
      </p:pic>
      <p:pic>
        <p:nvPicPr>
          <p:cNvPr id="27" name="Image 26" descr="logo Automobile-Club Deux-Sèvres officiel.jpg">
            <a:hlinkClick r:id="rId6" tooltip="Pour en savoir +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55012" y="108223"/>
            <a:ext cx="2399152" cy="900000"/>
          </a:xfrm>
          <a:prstGeom prst="rect">
            <a:avLst/>
          </a:prstGeom>
        </p:spPr>
      </p:pic>
      <p:grpSp>
        <p:nvGrpSpPr>
          <p:cNvPr id="41" name="Groupe 40"/>
          <p:cNvGrpSpPr/>
          <p:nvPr/>
        </p:nvGrpSpPr>
        <p:grpSpPr>
          <a:xfrm>
            <a:off x="7309260" y="1764559"/>
            <a:ext cx="3078000" cy="1368000"/>
            <a:chOff x="7723371" y="1476375"/>
            <a:chExt cx="3550873" cy="1332048"/>
          </a:xfrm>
        </p:grpSpPr>
        <p:pic>
          <p:nvPicPr>
            <p:cNvPr id="39" name="Image 38" descr="logo Automobile-Club Deux-Sèvres officiel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23371" y="1476375"/>
              <a:ext cx="3550873" cy="1332048"/>
            </a:xfrm>
            <a:prstGeom prst="rect">
              <a:avLst/>
            </a:prstGeom>
          </p:spPr>
        </p:pic>
        <p:sp>
          <p:nvSpPr>
            <p:cNvPr id="40" name="Ellipse 39"/>
            <p:cNvSpPr/>
            <p:nvPr/>
          </p:nvSpPr>
          <p:spPr>
            <a:xfrm>
              <a:off x="8155012" y="1692399"/>
              <a:ext cx="26824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8202009" y="1756689"/>
              <a:ext cx="2714214" cy="794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0033CC"/>
                  </a:solidFill>
                  <a:latin typeface="+mn-lt"/>
                  <a:cs typeface="Calibri" pitchFamily="34" charset="0"/>
                </a:rPr>
                <a:t>Automobile-Club des Deux-Sèvres</a:t>
              </a:r>
            </a:p>
            <a:p>
              <a:pPr algn="ctr"/>
              <a:r>
                <a:rPr lang="fr-FR" sz="1200" dirty="0" smtClean="0">
                  <a:solidFill>
                    <a:srgbClr val="0033CC"/>
                  </a:solidFill>
                  <a:latin typeface="+mn-lt"/>
                  <a:cs typeface="Calibri" pitchFamily="34" charset="0"/>
                </a:rPr>
                <a:t>49 avenue de La Rochelle  - NIORT </a:t>
              </a:r>
            </a:p>
            <a:p>
              <a:pPr algn="ctr"/>
              <a:r>
                <a:rPr lang="fr-FR" sz="1200" dirty="0" smtClean="0">
                  <a:solidFill>
                    <a:srgbClr val="0033CC"/>
                  </a:solidFill>
                  <a:latin typeface="+mn-lt"/>
                  <a:cs typeface="Calibri" pitchFamily="34" charset="0"/>
                </a:rPr>
                <a:t>05 49 06 72 44</a:t>
              </a:r>
            </a:p>
            <a:p>
              <a:pPr algn="ctr"/>
              <a:r>
                <a:rPr lang="fr-FR" sz="1100" b="1" dirty="0" smtClean="0">
                  <a:solidFill>
                    <a:srgbClr val="0033CC"/>
                  </a:solidFill>
                  <a:latin typeface="+mn-lt"/>
                  <a:cs typeface="Calibri" pitchFamily="34" charset="0"/>
                  <a:hlinkClick r:id="rId6"/>
                </a:rPr>
                <a:t>www.automobile-club79.com</a:t>
              </a:r>
              <a:endParaRPr lang="fr-FR" sz="1100" b="1" dirty="0">
                <a:solidFill>
                  <a:srgbClr val="0033CC"/>
                </a:solidFill>
                <a:latin typeface="+mn-lt"/>
                <a:cs typeface="Calibri" pitchFamily="34" charset="0"/>
              </a:endParaRPr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7308812" y="3060892"/>
            <a:ext cx="3078448" cy="1368000"/>
            <a:chOff x="7723371" y="1476375"/>
            <a:chExt cx="3550873" cy="1332048"/>
          </a:xfrm>
        </p:grpSpPr>
        <p:pic>
          <p:nvPicPr>
            <p:cNvPr id="45" name="Image 44" descr="logo Automobile-Club Deux-Sèvres officiel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23371" y="1476375"/>
              <a:ext cx="3550873" cy="1332048"/>
            </a:xfrm>
            <a:prstGeom prst="rect">
              <a:avLst/>
            </a:prstGeom>
          </p:spPr>
        </p:pic>
        <p:sp>
          <p:nvSpPr>
            <p:cNvPr id="46" name="Ellipse 45"/>
            <p:cNvSpPr/>
            <p:nvPr/>
          </p:nvSpPr>
          <p:spPr>
            <a:xfrm>
              <a:off x="8155012" y="1692399"/>
              <a:ext cx="26824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7972546" y="1819600"/>
              <a:ext cx="3156223" cy="809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0033CC"/>
                  </a:solidFill>
                  <a:latin typeface="Calibri" pitchFamily="34" charset="0"/>
                  <a:cs typeface="Calibri" pitchFamily="34" charset="0"/>
                </a:rPr>
                <a:t>Automobile-Club Contrôle Technique</a:t>
              </a:r>
            </a:p>
            <a:p>
              <a:pPr algn="ctr"/>
              <a:r>
                <a:rPr lang="fr-FR" sz="1200" b="1" dirty="0" smtClean="0">
                  <a:solidFill>
                    <a:srgbClr val="0033CC"/>
                  </a:solidFill>
                  <a:latin typeface="Calibri" pitchFamily="34" charset="0"/>
                  <a:cs typeface="Calibri" pitchFamily="34" charset="0"/>
                </a:rPr>
                <a:t>5 centres  Auto Sécurité à votre service</a:t>
              </a:r>
            </a:p>
            <a:p>
              <a:pPr algn="ctr"/>
              <a:r>
                <a:rPr lang="fr-FR" sz="1200" dirty="0" smtClean="0">
                  <a:solidFill>
                    <a:srgbClr val="0033CC"/>
                  </a:solidFill>
                  <a:latin typeface="Calibri" pitchFamily="34" charset="0"/>
                  <a:cs typeface="Calibri" pitchFamily="34" charset="0"/>
                </a:rPr>
                <a:t>NIORT - CHAURAY -  BESSINES</a:t>
              </a:r>
            </a:p>
            <a:p>
              <a:pPr algn="ctr"/>
              <a:r>
                <a:rPr lang="fr-FR" sz="1200" dirty="0" smtClean="0">
                  <a:solidFill>
                    <a:srgbClr val="0033CC"/>
                  </a:solidFill>
                  <a:latin typeface="Calibri" pitchFamily="34" charset="0"/>
                  <a:cs typeface="Calibri" pitchFamily="34" charset="0"/>
                </a:rPr>
                <a:t>THOUARS - PARTHENAY</a:t>
              </a:r>
              <a:endParaRPr lang="fr-FR" sz="1200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7309260" y="4357225"/>
            <a:ext cx="3078000" cy="1339407"/>
            <a:chOff x="7723371" y="1476375"/>
            <a:chExt cx="3550873" cy="1355072"/>
          </a:xfrm>
        </p:grpSpPr>
        <p:pic>
          <p:nvPicPr>
            <p:cNvPr id="49" name="Image 48" descr="logo Automobile-Club Deux-Sèvres officiel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23371" y="1476375"/>
              <a:ext cx="3550873" cy="1332048"/>
            </a:xfrm>
            <a:prstGeom prst="rect">
              <a:avLst/>
            </a:prstGeom>
          </p:spPr>
        </p:pic>
        <p:sp>
          <p:nvSpPr>
            <p:cNvPr id="50" name="Ellipse 49"/>
            <p:cNvSpPr/>
            <p:nvPr/>
          </p:nvSpPr>
          <p:spPr>
            <a:xfrm>
              <a:off x="8155012" y="1692399"/>
              <a:ext cx="26824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7951421" y="1694924"/>
              <a:ext cx="3081258" cy="11365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0033CC"/>
                  </a:solidFill>
                  <a:latin typeface="+mn-lt"/>
                  <a:cs typeface="Calibri" pitchFamily="34" charset="0"/>
                </a:rPr>
                <a:t>ASAC</a:t>
              </a:r>
            </a:p>
            <a:p>
              <a:pPr algn="ctr"/>
              <a:r>
                <a:rPr lang="fr-FR" sz="1000" b="1" dirty="0" smtClean="0">
                  <a:solidFill>
                    <a:srgbClr val="0033CC"/>
                  </a:solidFill>
                  <a:latin typeface="+mn-lt"/>
                  <a:cs typeface="Calibri" pitchFamily="34" charset="0"/>
                </a:rPr>
                <a:t>A</a:t>
              </a:r>
              <a:r>
                <a:rPr lang="fr-FR" sz="1000" dirty="0" smtClean="0">
                  <a:solidFill>
                    <a:srgbClr val="0033CC"/>
                  </a:solidFill>
                  <a:latin typeface="+mn-lt"/>
                  <a:cs typeface="Calibri" pitchFamily="34" charset="0"/>
                </a:rPr>
                <a:t>ssociation </a:t>
              </a:r>
              <a:r>
                <a:rPr lang="fr-FR" sz="1000" b="1" dirty="0" smtClean="0">
                  <a:solidFill>
                    <a:srgbClr val="0033CC"/>
                  </a:solidFill>
                  <a:latin typeface="+mn-lt"/>
                  <a:cs typeface="Calibri" pitchFamily="34" charset="0"/>
                </a:rPr>
                <a:t>S</a:t>
              </a:r>
              <a:r>
                <a:rPr lang="fr-FR" sz="1000" dirty="0" smtClean="0">
                  <a:solidFill>
                    <a:srgbClr val="0033CC"/>
                  </a:solidFill>
                  <a:latin typeface="+mn-lt"/>
                  <a:cs typeface="Calibri" pitchFamily="34" charset="0"/>
                </a:rPr>
                <a:t>portive de l’</a:t>
              </a:r>
              <a:r>
                <a:rPr lang="fr-FR" sz="1000" b="1" dirty="0" smtClean="0">
                  <a:solidFill>
                    <a:srgbClr val="0033CC"/>
                  </a:solidFill>
                  <a:latin typeface="+mn-lt"/>
                  <a:cs typeface="Calibri" pitchFamily="34" charset="0"/>
                </a:rPr>
                <a:t>A</a:t>
              </a:r>
              <a:r>
                <a:rPr lang="fr-FR" sz="1000" dirty="0" smtClean="0">
                  <a:solidFill>
                    <a:srgbClr val="0033CC"/>
                  </a:solidFill>
                  <a:latin typeface="+mn-lt"/>
                  <a:cs typeface="Calibri" pitchFamily="34" charset="0"/>
                </a:rPr>
                <a:t>utomobile-</a:t>
              </a:r>
              <a:r>
                <a:rPr lang="fr-FR" sz="1000" b="1" dirty="0" smtClean="0">
                  <a:solidFill>
                    <a:srgbClr val="0033CC"/>
                  </a:solidFill>
                  <a:latin typeface="+mn-lt"/>
                  <a:cs typeface="Calibri" pitchFamily="34" charset="0"/>
                </a:rPr>
                <a:t>C</a:t>
              </a:r>
              <a:r>
                <a:rPr lang="fr-FR" sz="1000" dirty="0" smtClean="0">
                  <a:solidFill>
                    <a:srgbClr val="0033CC"/>
                  </a:solidFill>
                  <a:latin typeface="+mn-lt"/>
                  <a:cs typeface="Calibri" pitchFamily="34" charset="0"/>
                </a:rPr>
                <a:t>lub</a:t>
              </a:r>
            </a:p>
            <a:p>
              <a:pPr algn="ctr"/>
              <a:r>
                <a:rPr lang="fr-FR" sz="1100" dirty="0" smtClean="0">
                  <a:solidFill>
                    <a:srgbClr val="0033CC"/>
                  </a:solidFill>
                  <a:latin typeface="+mn-lt"/>
                  <a:cs typeface="Calibri" pitchFamily="34" charset="0"/>
                </a:rPr>
                <a:t>Organisation du Rallye </a:t>
              </a:r>
              <a:r>
                <a:rPr lang="fr-FR" sz="1100" dirty="0" err="1" smtClean="0">
                  <a:solidFill>
                    <a:srgbClr val="0033CC"/>
                  </a:solidFill>
                  <a:latin typeface="+mn-lt"/>
                  <a:cs typeface="Calibri" pitchFamily="34" charset="0"/>
                </a:rPr>
                <a:t>Classic</a:t>
              </a:r>
              <a:r>
                <a:rPr lang="fr-FR" sz="1100" dirty="0" smtClean="0">
                  <a:solidFill>
                    <a:srgbClr val="0033CC"/>
                  </a:solidFill>
                  <a:latin typeface="+mn-lt"/>
                  <a:cs typeface="Calibri" pitchFamily="34" charset="0"/>
                </a:rPr>
                <a:t> Val de Sèvre</a:t>
              </a:r>
            </a:p>
            <a:p>
              <a:pPr algn="ctr"/>
              <a:r>
                <a:rPr lang="fr-FR" sz="1100" dirty="0" smtClean="0">
                  <a:solidFill>
                    <a:srgbClr val="0033CC"/>
                  </a:solidFill>
                  <a:latin typeface="+mn-lt"/>
                  <a:cs typeface="Calibri" pitchFamily="34" charset="0"/>
                </a:rPr>
                <a:t>Organisation de rallyes et de </a:t>
              </a:r>
              <a:r>
                <a:rPr lang="fr-FR" sz="1100" dirty="0" err="1" smtClean="0">
                  <a:solidFill>
                    <a:srgbClr val="0033CC"/>
                  </a:solidFill>
                  <a:latin typeface="+mn-lt"/>
                  <a:cs typeface="Calibri" pitchFamily="34" charset="0"/>
                </a:rPr>
                <a:t>roadbooks</a:t>
              </a:r>
              <a:endParaRPr lang="fr-FR" sz="1100" dirty="0" smtClean="0">
                <a:solidFill>
                  <a:srgbClr val="0033CC"/>
                </a:solidFill>
                <a:latin typeface="+mn-lt"/>
                <a:cs typeface="Calibri" pitchFamily="34" charset="0"/>
              </a:endParaRPr>
            </a:p>
            <a:p>
              <a:pPr algn="ctr"/>
              <a:endParaRPr lang="fr-FR" sz="1100" dirty="0" smtClean="0">
                <a:solidFill>
                  <a:srgbClr val="0033CC"/>
                </a:solidFill>
                <a:latin typeface="+mn-lt"/>
                <a:cs typeface="Calibri" pitchFamily="34" charset="0"/>
              </a:endParaRPr>
            </a:p>
            <a:p>
              <a:pPr algn="ctr"/>
              <a:endParaRPr lang="fr-FR" sz="1100" dirty="0">
                <a:solidFill>
                  <a:srgbClr val="0033CC"/>
                </a:solidFill>
                <a:latin typeface="+mn-lt"/>
                <a:cs typeface="Calibri" pitchFamily="34" charset="0"/>
              </a:endParaRPr>
            </a:p>
          </p:txBody>
        </p:sp>
      </p:grpSp>
      <p:sp>
        <p:nvSpPr>
          <p:cNvPr id="30" name="ZoneTexte 29"/>
          <p:cNvSpPr txBox="1"/>
          <p:nvPr/>
        </p:nvSpPr>
        <p:spPr>
          <a:xfrm>
            <a:off x="3690516" y="7109549"/>
            <a:ext cx="524162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33CC"/>
                </a:solidFill>
                <a:latin typeface="Trebuchet MS" pitchFamily="34" charset="0"/>
              </a:rPr>
              <a:t>+ d’infos : </a:t>
            </a:r>
            <a:r>
              <a:rPr lang="fr-FR" b="1" dirty="0" smtClean="0">
                <a:solidFill>
                  <a:srgbClr val="0033CC"/>
                </a:solidFill>
                <a:latin typeface="Trebuchet MS" pitchFamily="34" charset="0"/>
                <a:hlinkClick r:id="rId6"/>
              </a:rPr>
              <a:t>www.automobile-club79.com</a:t>
            </a:r>
            <a:endParaRPr lang="fr-FR" b="1" dirty="0">
              <a:solidFill>
                <a:srgbClr val="0033CC"/>
              </a:solidFill>
              <a:latin typeface="Trebuchet MS" pitchFamily="34" charset="0"/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7308813" y="5624965"/>
            <a:ext cx="3078000" cy="1316649"/>
            <a:chOff x="7723371" y="1476375"/>
            <a:chExt cx="3550873" cy="1332048"/>
          </a:xfrm>
        </p:grpSpPr>
        <p:pic>
          <p:nvPicPr>
            <p:cNvPr id="32" name="Image 31" descr="logo Automobile-Club Deux-Sèvres officiel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23371" y="1476375"/>
              <a:ext cx="3550873" cy="1332048"/>
            </a:xfrm>
            <a:prstGeom prst="rect">
              <a:avLst/>
            </a:prstGeom>
          </p:spPr>
        </p:pic>
        <p:sp>
          <p:nvSpPr>
            <p:cNvPr id="33" name="Ellipse 32"/>
            <p:cNvSpPr/>
            <p:nvPr/>
          </p:nvSpPr>
          <p:spPr>
            <a:xfrm>
              <a:off x="8155012" y="1692399"/>
              <a:ext cx="26824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8115093" y="1694925"/>
              <a:ext cx="2805716" cy="965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0033CC"/>
                  </a:solidFill>
                  <a:latin typeface="+mn-lt"/>
                  <a:cs typeface="Calibri" pitchFamily="34" charset="0"/>
                </a:rPr>
                <a:t>JACK</a:t>
              </a:r>
            </a:p>
            <a:p>
              <a:pPr algn="ctr"/>
              <a:r>
                <a:rPr lang="fr-FR" sz="1100" b="1" dirty="0" smtClean="0">
                  <a:solidFill>
                    <a:srgbClr val="0033CC"/>
                  </a:solidFill>
                  <a:latin typeface="+mn-lt"/>
                  <a:cs typeface="Calibri" pitchFamily="34" charset="0"/>
                </a:rPr>
                <a:t>J</a:t>
              </a:r>
              <a:r>
                <a:rPr lang="fr-FR" sz="1100" dirty="0" smtClean="0">
                  <a:solidFill>
                    <a:srgbClr val="0033CC"/>
                  </a:solidFill>
                  <a:latin typeface="+mn-lt"/>
                  <a:cs typeface="Calibri" pitchFamily="34" charset="0"/>
                </a:rPr>
                <a:t>unior </a:t>
              </a:r>
              <a:r>
                <a:rPr lang="fr-FR" sz="1100" b="1" dirty="0" smtClean="0">
                  <a:solidFill>
                    <a:srgbClr val="0033CC"/>
                  </a:solidFill>
                  <a:latin typeface="+mn-lt"/>
                  <a:cs typeface="Calibri" pitchFamily="34" charset="0"/>
                </a:rPr>
                <a:t>A</a:t>
              </a:r>
              <a:r>
                <a:rPr lang="fr-FR" sz="1100" dirty="0" smtClean="0">
                  <a:solidFill>
                    <a:srgbClr val="0033CC"/>
                  </a:solidFill>
                  <a:latin typeface="+mn-lt"/>
                  <a:cs typeface="Calibri" pitchFamily="34" charset="0"/>
                </a:rPr>
                <a:t>utomobile-</a:t>
              </a:r>
              <a:r>
                <a:rPr lang="fr-FR" sz="1100" b="1" dirty="0" smtClean="0">
                  <a:solidFill>
                    <a:srgbClr val="0033CC"/>
                  </a:solidFill>
                  <a:latin typeface="+mn-lt"/>
                  <a:cs typeface="Calibri" pitchFamily="34" charset="0"/>
                </a:rPr>
                <a:t>C</a:t>
              </a:r>
              <a:r>
                <a:rPr lang="fr-FR" sz="1100" dirty="0" smtClean="0">
                  <a:solidFill>
                    <a:srgbClr val="0033CC"/>
                  </a:solidFill>
                  <a:latin typeface="+mn-lt"/>
                  <a:cs typeface="Calibri" pitchFamily="34" charset="0"/>
                </a:rPr>
                <a:t>lub </a:t>
              </a:r>
              <a:r>
                <a:rPr lang="fr-FR" sz="1100" b="1" dirty="0" smtClean="0">
                  <a:solidFill>
                    <a:srgbClr val="0033CC"/>
                  </a:solidFill>
                  <a:latin typeface="+mn-lt"/>
                  <a:cs typeface="Calibri" pitchFamily="34" charset="0"/>
                </a:rPr>
                <a:t>K</a:t>
              </a:r>
              <a:r>
                <a:rPr lang="fr-FR" sz="1100" dirty="0" smtClean="0">
                  <a:solidFill>
                    <a:srgbClr val="0033CC"/>
                  </a:solidFill>
                  <a:latin typeface="+mn-lt"/>
                  <a:cs typeface="Calibri" pitchFamily="34" charset="0"/>
                </a:rPr>
                <a:t>arting </a:t>
              </a:r>
            </a:p>
            <a:p>
              <a:pPr algn="ctr"/>
              <a:r>
                <a:rPr lang="fr-FR" sz="1100" dirty="0" smtClean="0">
                  <a:solidFill>
                    <a:srgbClr val="0033CC"/>
                  </a:solidFill>
                  <a:latin typeface="+mn-lt"/>
                  <a:cs typeface="Calibri" pitchFamily="34" charset="0"/>
                </a:rPr>
                <a:t>Véritable formation Sécurité Routière </a:t>
              </a:r>
            </a:p>
            <a:p>
              <a:pPr algn="ctr"/>
              <a:r>
                <a:rPr lang="fr-FR" sz="1100" dirty="0" smtClean="0">
                  <a:solidFill>
                    <a:srgbClr val="0033CC"/>
                  </a:solidFill>
                  <a:latin typeface="+mn-lt"/>
                  <a:cs typeface="Calibri" pitchFamily="34" charset="0"/>
                </a:rPr>
                <a:t>pour les enfants de 7 à 12 ans</a:t>
              </a:r>
            </a:p>
            <a:p>
              <a:pPr algn="ctr"/>
              <a:endParaRPr lang="fr-FR" sz="1100" dirty="0">
                <a:solidFill>
                  <a:srgbClr val="0033CC"/>
                </a:solidFill>
                <a:latin typeface="+mn-lt"/>
                <a:cs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IMG_05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6165"/>
            <a:ext cx="10693400" cy="712893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7092999"/>
            <a:ext cx="1093904" cy="197658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r>
              <a:rPr lang="fr-FR" sz="600" dirty="0" smtClean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fr-FR" sz="600" dirty="0" err="1" smtClean="0">
                <a:solidFill>
                  <a:schemeClr val="bg1">
                    <a:lumMod val="65000"/>
                  </a:schemeClr>
                </a:solidFill>
              </a:rPr>
              <a:t>sandrinemesseanphoto</a:t>
            </a:r>
            <a:endParaRPr lang="fr-FR" sz="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460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 descr="IMG_05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6700" y="0"/>
            <a:ext cx="5346000" cy="3564000"/>
          </a:xfrm>
          <a:prstGeom prst="rect">
            <a:avLst/>
          </a:prstGeom>
        </p:spPr>
      </p:pic>
      <p:pic>
        <p:nvPicPr>
          <p:cNvPr id="34" name="Image 33" descr="IMG_05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3900" y="3565007"/>
            <a:ext cx="5346000" cy="3564000"/>
          </a:xfrm>
          <a:prstGeom prst="rect">
            <a:avLst/>
          </a:prstGeom>
        </p:spPr>
      </p:pic>
      <p:cxnSp>
        <p:nvCxnSpPr>
          <p:cNvPr id="17" name="Connecteur droit 16"/>
          <p:cNvCxnSpPr/>
          <p:nvPr/>
        </p:nvCxnSpPr>
        <p:spPr>
          <a:xfrm>
            <a:off x="1458268" y="324247"/>
            <a:ext cx="0" cy="15841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46701" y="3636615"/>
            <a:ext cx="5273908" cy="3384376"/>
          </a:xfrm>
          <a:prstGeom prst="rect">
            <a:avLst/>
          </a:prstGeom>
          <a:noFill/>
          <a:ln>
            <a:solidFill>
              <a:srgbClr val="EE84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418708" y="3607014"/>
            <a:ext cx="3638913" cy="461649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fr-FR" sz="2400" b="1" dirty="0">
                <a:solidFill>
                  <a:srgbClr val="EE8410"/>
                </a:solidFill>
                <a:latin typeface="Trebuchet MS" pitchFamily="34" charset="0"/>
              </a:rPr>
              <a:t>CLIN </a:t>
            </a:r>
            <a:r>
              <a:rPr lang="fr-FR" sz="2400" b="1" dirty="0" smtClean="0">
                <a:solidFill>
                  <a:srgbClr val="EE8410"/>
                </a:solidFill>
                <a:latin typeface="Trebuchet MS" pitchFamily="34" charset="0"/>
              </a:rPr>
              <a:t>D’ŒIL DES RAGAS </a:t>
            </a:r>
            <a:r>
              <a:rPr lang="fr-FR" sz="2400" b="1" dirty="0">
                <a:solidFill>
                  <a:srgbClr val="EE8410"/>
                </a:solidFill>
                <a:latin typeface="Trebuchet MS" pitchFamily="34" charset="0"/>
              </a:rPr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97914" y="7075057"/>
            <a:ext cx="11161240" cy="521999"/>
          </a:xfrm>
          <a:prstGeom prst="rect">
            <a:avLst/>
          </a:prstGeom>
          <a:solidFill>
            <a:srgbClr val="EE8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anchor="ctr" anchorCtr="1"/>
          <a:lstStyle/>
          <a:p>
            <a:pPr algn="ctr" defTabSz="1042504">
              <a:defRPr/>
            </a:pPr>
            <a:r>
              <a:rPr lang="fr-FR" altLang="fr-FR" sz="4000" b="1" dirty="0">
                <a:solidFill>
                  <a:srgbClr val="FF993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endParaRPr lang="fr-FR" altLang="fr-FR" b="1" dirty="0">
              <a:solidFill>
                <a:srgbClr val="FF993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0116" y="7109549"/>
            <a:ext cx="1963935" cy="415466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Brandish" pitchFamily="2" charset="0"/>
              </a:rPr>
              <a:t>GRAND ANGLE</a:t>
            </a:r>
            <a:endParaRPr lang="fr-FR" dirty="0">
              <a:solidFill>
                <a:schemeClr val="bg1"/>
              </a:solidFill>
              <a:latin typeface="Brandish" pitchFamily="2" charset="0"/>
            </a:endParaRPr>
          </a:p>
        </p:txBody>
      </p:sp>
      <p:sp>
        <p:nvSpPr>
          <p:cNvPr id="13" name="Demi-cadre 12"/>
          <p:cNvSpPr/>
          <p:nvPr/>
        </p:nvSpPr>
        <p:spPr>
          <a:xfrm>
            <a:off x="90116" y="7093001"/>
            <a:ext cx="216024" cy="144016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Demi-cadre 13"/>
          <p:cNvSpPr/>
          <p:nvPr/>
        </p:nvSpPr>
        <p:spPr>
          <a:xfrm rot="10800000">
            <a:off x="1818332" y="7381033"/>
            <a:ext cx="216000" cy="144000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194572" y="6876975"/>
            <a:ext cx="1093904" cy="197658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r>
              <a:rPr lang="fr-FR" sz="600" dirty="0" smtClean="0">
                <a:solidFill>
                  <a:schemeClr val="bg1">
                    <a:lumMod val="75000"/>
                  </a:schemeClr>
                </a:solidFill>
              </a:rPr>
              <a:t>© </a:t>
            </a:r>
            <a:r>
              <a:rPr lang="fr-FR" sz="600" dirty="0" err="1" smtClean="0">
                <a:solidFill>
                  <a:schemeClr val="bg1">
                    <a:lumMod val="75000"/>
                  </a:schemeClr>
                </a:solidFill>
              </a:rPr>
              <a:t>sandrinemesseanphoto</a:t>
            </a:r>
            <a:endParaRPr lang="fr-FR" sz="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418708" y="3366949"/>
            <a:ext cx="1093904" cy="197658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r>
              <a:rPr lang="fr-FR" sz="600" dirty="0" smtClean="0">
                <a:solidFill>
                  <a:schemeClr val="bg1">
                    <a:lumMod val="75000"/>
                  </a:schemeClr>
                </a:solidFill>
              </a:rPr>
              <a:t>© </a:t>
            </a:r>
            <a:r>
              <a:rPr lang="fr-FR" sz="600" dirty="0" err="1" smtClean="0">
                <a:solidFill>
                  <a:schemeClr val="bg1">
                    <a:lumMod val="75000"/>
                  </a:schemeClr>
                </a:solidFill>
              </a:rPr>
              <a:t>sandrinemesseanphoto</a:t>
            </a:r>
            <a:endParaRPr lang="fr-FR" sz="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418708" y="4068663"/>
            <a:ext cx="505866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Indie Flower" pitchFamily="2" charset="0"/>
              </a:rPr>
              <a:t>Ils nous ont chouchoutées </a:t>
            </a:r>
          </a:p>
          <a:p>
            <a:r>
              <a:rPr lang="fr-FR" sz="1600" dirty="0" smtClean="0">
                <a:latin typeface="Indie Flower" pitchFamily="2" charset="0"/>
              </a:rPr>
              <a:t>– et on adore ça !</a:t>
            </a:r>
          </a:p>
          <a:p>
            <a:endParaRPr lang="fr-FR" sz="600" dirty="0" smtClean="0">
              <a:latin typeface="Indie Flower" pitchFamily="2" charset="0"/>
            </a:endParaRPr>
          </a:p>
          <a:p>
            <a:endParaRPr lang="fr-FR" sz="200" dirty="0" smtClean="0">
              <a:latin typeface="Indie Flower" pitchFamily="2" charset="0"/>
            </a:endParaRPr>
          </a:p>
          <a:p>
            <a:r>
              <a:rPr lang="fr-FR" sz="1600" dirty="0" smtClean="0">
                <a:latin typeface="Indie Flower" pitchFamily="2" charset="0"/>
              </a:rPr>
              <a:t>Ils nous ont reçues (présentation de la panthère, expo photo, apéritif partenaires) – et on prend de la place !</a:t>
            </a:r>
          </a:p>
          <a:p>
            <a:r>
              <a:rPr lang="fr-FR" sz="600" dirty="0" smtClean="0">
                <a:latin typeface="Indie Flower" pitchFamily="2" charset="0"/>
              </a:rPr>
              <a:t> </a:t>
            </a:r>
          </a:p>
          <a:p>
            <a:r>
              <a:rPr lang="fr-FR" sz="1600" dirty="0" smtClean="0">
                <a:latin typeface="Indie Flower" pitchFamily="2" charset="0"/>
              </a:rPr>
              <a:t>Ils nous suivent depuis le début</a:t>
            </a:r>
          </a:p>
          <a:p>
            <a:r>
              <a:rPr lang="fr-FR" sz="1600" dirty="0" smtClean="0">
                <a:latin typeface="Indie Flower" pitchFamily="2" charset="0"/>
              </a:rPr>
              <a:t>- et ils étaient même à Essaouira pour nous accueillir !</a:t>
            </a:r>
          </a:p>
          <a:p>
            <a:endParaRPr lang="fr-FR" sz="1600" dirty="0" smtClean="0">
              <a:latin typeface="Indie Flower" pitchFamily="2" charset="0"/>
            </a:endParaRPr>
          </a:p>
          <a:p>
            <a:r>
              <a:rPr lang="fr-FR" sz="1600" dirty="0" smtClean="0">
                <a:latin typeface="Indie Flower" pitchFamily="2" charset="0"/>
              </a:rPr>
              <a:t>L’Automobile-Club des Deux-Sèvres, c’est notre deuxième famille !!!</a:t>
            </a:r>
            <a:endParaRPr lang="fr-FR" sz="1600" dirty="0">
              <a:latin typeface="Indie Flower" pitchFamily="2" charset="0"/>
            </a:endParaRPr>
          </a:p>
        </p:txBody>
      </p:sp>
      <p:pic>
        <p:nvPicPr>
          <p:cNvPr id="19" name="Image 18" descr="logo Automobile-Club Deux-Sèvres officiel.jpg">
            <a:hlinkClick r:id="rId5" tooltip="Pour en savoir +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36531" y="7086063"/>
            <a:ext cx="1247561" cy="468000"/>
          </a:xfrm>
          <a:prstGeom prst="rect">
            <a:avLst/>
          </a:prstGeom>
        </p:spPr>
      </p:pic>
      <p:pic>
        <p:nvPicPr>
          <p:cNvPr id="33" name="Image 32" descr="IMG_06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53900" y="0"/>
            <a:ext cx="5346000" cy="3564000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4324" y="3366949"/>
            <a:ext cx="1093904" cy="197658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r>
              <a:rPr lang="fr-FR" sz="600" dirty="0" smtClean="0">
                <a:solidFill>
                  <a:schemeClr val="bg1">
                    <a:lumMod val="75000"/>
                  </a:schemeClr>
                </a:solidFill>
              </a:rPr>
              <a:t>© </a:t>
            </a:r>
            <a:r>
              <a:rPr lang="fr-FR" sz="600" dirty="0" err="1" smtClean="0">
                <a:solidFill>
                  <a:schemeClr val="bg1">
                    <a:lumMod val="75000"/>
                  </a:schemeClr>
                </a:solidFill>
              </a:rPr>
              <a:t>sandrinemesseanphoto</a:t>
            </a:r>
            <a:endParaRPr lang="fr-FR" sz="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5" name="Connecteur droit 34"/>
          <p:cNvCxnSpPr/>
          <p:nvPr/>
        </p:nvCxnSpPr>
        <p:spPr>
          <a:xfrm flipH="1">
            <a:off x="-269924" y="3564607"/>
            <a:ext cx="1108923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"/>
            <a:ext cx="10693400" cy="7597056"/>
          </a:xfrm>
          <a:prstGeom prst="rect">
            <a:avLst/>
          </a:prstGeom>
          <a:solidFill>
            <a:srgbClr val="DA0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anchor="ctr" anchorCtr="1"/>
          <a:lstStyle/>
          <a:p>
            <a:pPr algn="ctr" defTabSz="10425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000" b="1" dirty="0" smtClean="0">
                <a:solidFill>
                  <a:srgbClr val="FF993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endParaRPr lang="fr-FR" altLang="fr-FR" b="1" dirty="0">
              <a:solidFill>
                <a:srgbClr val="FF993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199023" y="1620391"/>
            <a:ext cx="3748077" cy="3046956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pPr algn="r"/>
            <a:r>
              <a:rPr lang="fr-FR" sz="9600" dirty="0" smtClean="0">
                <a:solidFill>
                  <a:schemeClr val="bg1"/>
                </a:solidFill>
                <a:latin typeface="Brandish" pitchFamily="2" charset="0"/>
              </a:rPr>
              <a:t>FLASH</a:t>
            </a:r>
          </a:p>
          <a:p>
            <a:pPr algn="r"/>
            <a:r>
              <a:rPr lang="fr-FR" sz="9600" dirty="0" smtClean="0">
                <a:solidFill>
                  <a:schemeClr val="bg1"/>
                </a:solidFill>
                <a:latin typeface="Brandish" pitchFamily="2" charset="0"/>
              </a:rPr>
              <a:t>SUR</a:t>
            </a:r>
            <a:endParaRPr lang="fr-FR" sz="9600" dirty="0">
              <a:solidFill>
                <a:schemeClr val="bg1"/>
              </a:solidFill>
              <a:latin typeface="Brandish" pitchFamily="2" charset="0"/>
            </a:endParaRPr>
          </a:p>
        </p:txBody>
      </p:sp>
      <p:sp>
        <p:nvSpPr>
          <p:cNvPr id="20" name="Demi-cadre 19"/>
          <p:cNvSpPr/>
          <p:nvPr/>
        </p:nvSpPr>
        <p:spPr>
          <a:xfrm>
            <a:off x="4770661" y="1332359"/>
            <a:ext cx="1152103" cy="648072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Demi-cadre 32"/>
          <p:cNvSpPr/>
          <p:nvPr/>
        </p:nvSpPr>
        <p:spPr>
          <a:xfrm rot="10800000">
            <a:off x="8299053" y="4212678"/>
            <a:ext cx="1152103" cy="648072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4410596" y="5190008"/>
            <a:ext cx="518457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La rubrique de VOTRE actualité</a:t>
            </a:r>
          </a:p>
          <a:p>
            <a:pPr algn="just"/>
            <a:r>
              <a:rPr lang="fr-FR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Si vous organisez un évènement (loisirs, sport, culture, </a:t>
            </a:r>
            <a:r>
              <a:rPr lang="fr-FR" sz="20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etc</a:t>
            </a:r>
            <a:r>
              <a:rPr lang="fr-FR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…) ou si vous souhaitez nous présenter l’activité de votre association, cette rubrique est pour vous !</a:t>
            </a:r>
          </a:p>
          <a:p>
            <a:pPr algn="just"/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cteur droit 16"/>
          <p:cNvCxnSpPr/>
          <p:nvPr/>
        </p:nvCxnSpPr>
        <p:spPr>
          <a:xfrm>
            <a:off x="1458268" y="324247"/>
            <a:ext cx="0" cy="15841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-269920" y="-35792"/>
            <a:ext cx="11377264" cy="900000"/>
          </a:xfrm>
          <a:prstGeom prst="rect">
            <a:avLst/>
          </a:prstGeom>
          <a:solidFill>
            <a:srgbClr val="DA0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anchor="ctr" anchorCtr="1"/>
          <a:lstStyle/>
          <a:p>
            <a:pPr algn="ctr" defTabSz="10421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000" b="1" dirty="0" smtClean="0">
                <a:solidFill>
                  <a:srgbClr val="FF993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endParaRPr lang="fr-FR" altLang="fr-FR" b="1" dirty="0">
              <a:solidFill>
                <a:srgbClr val="FF993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" y="60282"/>
            <a:ext cx="10693400" cy="707854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algn="ctr"/>
            <a:r>
              <a:rPr lang="fr-FR" altLang="fr-FR" sz="4000" b="1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cs typeface="+mn-cs"/>
              </a:rPr>
              <a:t>FLASH SUR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197914" y="7075060"/>
            <a:ext cx="11161240" cy="521999"/>
          </a:xfrm>
          <a:prstGeom prst="rect">
            <a:avLst/>
          </a:prstGeom>
          <a:solidFill>
            <a:srgbClr val="DA0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anchor="ctr" anchorCtr="1"/>
          <a:lstStyle/>
          <a:p>
            <a:pPr algn="ctr" defTabSz="10421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000" b="1" dirty="0" smtClean="0">
                <a:solidFill>
                  <a:srgbClr val="FF993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endParaRPr lang="fr-FR" altLang="fr-FR" b="1" dirty="0">
              <a:solidFill>
                <a:srgbClr val="FF993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96395" y="7109549"/>
            <a:ext cx="1591973" cy="415434"/>
          </a:xfrm>
          <a:prstGeom prst="rect">
            <a:avLst/>
          </a:prstGeom>
          <a:noFill/>
        </p:spPr>
        <p:txBody>
          <a:bodyPr wrap="none" lIns="91376" tIns="45688" rIns="91376" bIns="45688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Brandish" pitchFamily="2" charset="0"/>
              </a:rPr>
              <a:t>FLASH SUR</a:t>
            </a:r>
          </a:p>
        </p:txBody>
      </p:sp>
      <p:sp>
        <p:nvSpPr>
          <p:cNvPr id="19" name="Demi-cadre 18"/>
          <p:cNvSpPr/>
          <p:nvPr/>
        </p:nvSpPr>
        <p:spPr>
          <a:xfrm>
            <a:off x="90116" y="7093002"/>
            <a:ext cx="216024" cy="144016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8" rIns="91376" bIns="45688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Demi-cadre 24"/>
          <p:cNvSpPr/>
          <p:nvPr/>
        </p:nvSpPr>
        <p:spPr>
          <a:xfrm rot="10800000">
            <a:off x="1458271" y="7381035"/>
            <a:ext cx="216000" cy="144000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8" rIns="91376" bIns="45688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4" name="Image 13" descr="logo éclico JPE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3372" y="7120059"/>
            <a:ext cx="986594" cy="432000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432048" y="1264989"/>
            <a:ext cx="491465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+mn-lt"/>
              </a:rPr>
              <a:t>Découvrez cette toute nouvelle maison d’édition, </a:t>
            </a:r>
          </a:p>
          <a:p>
            <a:r>
              <a:rPr lang="fr-FR" sz="2400" b="1" dirty="0" smtClean="0">
                <a:latin typeface="+mn-lt"/>
              </a:rPr>
              <a:t>- pour le moins originale - </a:t>
            </a:r>
          </a:p>
          <a:p>
            <a:r>
              <a:rPr lang="fr-FR" sz="2400" b="1" dirty="0" smtClean="0">
                <a:latin typeface="+mn-lt"/>
              </a:rPr>
              <a:t>installée à Niort !</a:t>
            </a:r>
          </a:p>
          <a:p>
            <a:endParaRPr lang="fr-FR" sz="1800" b="1" dirty="0" smtClean="0">
              <a:latin typeface="+mn-lt"/>
            </a:endParaRPr>
          </a:p>
          <a:p>
            <a:r>
              <a:rPr lang="fr-FR" sz="2000" b="1" dirty="0" smtClean="0">
                <a:latin typeface="+mn-lt"/>
              </a:rPr>
              <a:t>Originale dans sa ligne éditoriale</a:t>
            </a:r>
          </a:p>
          <a:p>
            <a:r>
              <a:rPr lang="fr-FR" sz="1800" dirty="0" smtClean="0">
                <a:latin typeface="+mn-lt"/>
              </a:rPr>
              <a:t>En développant un regard optimiste sur l’humain à travers ses cheminements intérieurs, son regard aux autres, ses actions sociales...</a:t>
            </a:r>
          </a:p>
          <a:p>
            <a:endParaRPr lang="fr-FR" sz="1800" b="1" dirty="0" smtClean="0">
              <a:latin typeface="+mn-lt"/>
            </a:endParaRPr>
          </a:p>
          <a:p>
            <a:r>
              <a:rPr lang="fr-FR" sz="2000" b="1" dirty="0" smtClean="0">
                <a:latin typeface="+mn-lt"/>
              </a:rPr>
              <a:t>Originale dans sa philosophie</a:t>
            </a:r>
            <a:endParaRPr lang="fr-FR" sz="2000" dirty="0" smtClean="0">
              <a:latin typeface="+mn-lt"/>
            </a:endParaRPr>
          </a:p>
          <a:p>
            <a:r>
              <a:rPr lang="fr-FR" sz="1800" dirty="0" smtClean="0">
                <a:latin typeface="+mn-lt"/>
              </a:rPr>
              <a:t>Chaque vente contribuera à soutenir une action sociale s’inscrivant dans le thème du livre</a:t>
            </a:r>
          </a:p>
          <a:p>
            <a:endParaRPr lang="fr-FR" sz="1800" b="1" dirty="0" smtClean="0">
              <a:latin typeface="+mn-lt"/>
            </a:endParaRPr>
          </a:p>
          <a:p>
            <a:r>
              <a:rPr lang="fr-FR" sz="2000" b="1" dirty="0" smtClean="0">
                <a:latin typeface="+mn-lt"/>
              </a:rPr>
              <a:t>Originale dans son choix de diffusion</a:t>
            </a:r>
            <a:endParaRPr lang="fr-FR" sz="2000" dirty="0" smtClean="0">
              <a:latin typeface="+mn-lt"/>
            </a:endParaRPr>
          </a:p>
          <a:p>
            <a:r>
              <a:rPr lang="fr-FR" sz="1800" dirty="0" smtClean="0">
                <a:latin typeface="+mn-lt"/>
              </a:rPr>
              <a:t>En rencontrant les lecteurs pour favoriser l’échange et créer une véritable relation de proximité entre lecteurs et auteurs</a:t>
            </a:r>
            <a:endParaRPr lang="fr-FR" sz="1800" dirty="0">
              <a:latin typeface="+mn-lt"/>
            </a:endParaRPr>
          </a:p>
        </p:txBody>
      </p:sp>
      <p:pic>
        <p:nvPicPr>
          <p:cNvPr id="26" name="Image 25" descr="1ere de couv complète avec traits de coupe.jpg">
            <a:hlinkClick r:id="rId3" tooltip="Pour en savoir plus, cliquez sur la couvertur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6258" y="2628503"/>
            <a:ext cx="2063708" cy="3377554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6011603" y="2772519"/>
            <a:ext cx="20714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74B230"/>
                </a:solidFill>
                <a:latin typeface="Trebuchet MS" pitchFamily="34" charset="0"/>
              </a:rPr>
              <a:t>1 livre vendu </a:t>
            </a:r>
          </a:p>
          <a:p>
            <a:pPr algn="ctr"/>
            <a:r>
              <a:rPr lang="fr-FR" sz="2400" dirty="0" smtClean="0">
                <a:solidFill>
                  <a:srgbClr val="74B230"/>
                </a:solidFill>
                <a:latin typeface="Trebuchet MS" pitchFamily="34" charset="0"/>
              </a:rPr>
              <a:t>=</a:t>
            </a:r>
          </a:p>
          <a:p>
            <a:pPr algn="ctr"/>
            <a:r>
              <a:rPr lang="fr-FR" sz="2400" dirty="0" smtClean="0">
                <a:solidFill>
                  <a:srgbClr val="74B230"/>
                </a:solidFill>
                <a:latin typeface="Trebuchet MS" pitchFamily="34" charset="0"/>
              </a:rPr>
              <a:t>1€ reversé à </a:t>
            </a:r>
            <a:endParaRPr lang="fr-FR" sz="2400" dirty="0">
              <a:solidFill>
                <a:srgbClr val="74B230"/>
              </a:solidFill>
              <a:latin typeface="Trebuchet MS" pitchFamily="34" charset="0"/>
            </a:endParaRPr>
          </a:p>
        </p:txBody>
      </p:sp>
      <p:pic>
        <p:nvPicPr>
          <p:cNvPr id="30" name="Image 29" descr="visuel les lutins de trousseau.jpg">
            <a:hlinkClick r:id="rId5" tooltip="Pour en savoir + sur Les Lutins de Trousseau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37890" y="4284687"/>
            <a:ext cx="2290613" cy="1512168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6066780" y="2124447"/>
            <a:ext cx="4626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91C4"/>
                </a:solidFill>
                <a:latin typeface="Trebuchet MS" pitchFamily="34" charset="0"/>
              </a:rPr>
              <a:t>Voici leur première publication </a:t>
            </a:r>
          </a:p>
          <a:p>
            <a:endParaRPr lang="fr-FR" sz="2000" b="1" dirty="0">
              <a:solidFill>
                <a:srgbClr val="0091C4"/>
              </a:solidFill>
              <a:latin typeface="Trebuchet MS" pitchFamily="34" charset="0"/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5416242" y="6300911"/>
            <a:ext cx="5277158" cy="648072"/>
            <a:chOff x="5346700" y="3348583"/>
            <a:chExt cx="5277158" cy="6480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46700" y="3348583"/>
              <a:ext cx="527715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ZoneTexte 33"/>
            <p:cNvSpPr txBox="1"/>
            <p:nvPr/>
          </p:nvSpPr>
          <p:spPr>
            <a:xfrm>
              <a:off x="5573011" y="3464870"/>
              <a:ext cx="4824536" cy="415498"/>
            </a:xfrm>
            <a:prstGeom prst="rect">
              <a:avLst/>
            </a:prstGeom>
            <a:solidFill>
              <a:srgbClr val="FF8029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  <a:latin typeface="Trebuchet MS" pitchFamily="34" charset="0"/>
                </a:rPr>
                <a:t>Pour en savoir plus : </a:t>
              </a:r>
              <a:r>
                <a:rPr lang="fr-FR" dirty="0" smtClean="0">
                  <a:solidFill>
                    <a:schemeClr val="bg1"/>
                  </a:solidFill>
                  <a:latin typeface="Trebuchet MS" pitchFamily="34" charset="0"/>
                  <a:hlinkClick r:id="rId8"/>
                </a:rPr>
                <a:t>www.eclico.com</a:t>
              </a:r>
              <a:endParaRPr lang="fr-FR" dirty="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pic>
        <p:nvPicPr>
          <p:cNvPr id="37" name="Image 36" descr="logo éclico EDITIONS jpeg.jpg">
            <a:hlinkClick r:id="rId8" tooltip="Pour en savoir + sur éClicO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56912" y="180231"/>
            <a:ext cx="2863054" cy="14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011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GOPR0330.JPG">
            <a:hlinkClick r:id="rId2" tooltip="Pour accéder à notre site, cliquez sur la photo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177" y="-611857"/>
            <a:ext cx="10897494" cy="817312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702989" y="900311"/>
            <a:ext cx="3990411" cy="1384914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algn="ctr" defTabSz="10421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bg1"/>
                </a:solidFill>
                <a:latin typeface="Corbel" pitchFamily="34" charset="0"/>
              </a:rPr>
              <a:t>ragalizelles@yahoo.fr   </a:t>
            </a:r>
          </a:p>
          <a:p>
            <a:pPr algn="ctr" defTabSz="10421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bg1"/>
                </a:solidFill>
                <a:latin typeface="Corbel" pitchFamily="34" charset="0"/>
              </a:rPr>
              <a:t>www.facebook.com/ragalizelles</a:t>
            </a:r>
          </a:p>
          <a:p>
            <a:pPr algn="ctr" defTabSz="10421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bg1"/>
                </a:solidFill>
                <a:latin typeface="Corbel" pitchFamily="34" charset="0"/>
              </a:rPr>
              <a:t>http://ragalizelles.wix.com/2016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708920" y="252242"/>
            <a:ext cx="3978548" cy="584759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algn="ctr"/>
            <a:r>
              <a:rPr lang="fr-FR" altLang="fr-FR" sz="3200" b="1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CONTACT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7043057"/>
            <a:ext cx="8173120" cy="542472"/>
          </a:xfrm>
          <a:prstGeom prst="rect">
            <a:avLst/>
          </a:prstGeom>
          <a:noFill/>
        </p:spPr>
        <p:txBody>
          <a:bodyPr wrap="square" lIns="80033" tIns="40013" rIns="80033" bIns="40013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 Crédits photos : 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RAGALIZELLES   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sauf Page 15 à 17 : © 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sandrinemesseanphoto@hotmail.com   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sauf Page 13 : Cohérences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 Conception </a:t>
            </a:r>
            <a:r>
              <a:rPr lang="fr-FR" sz="1000" dirty="0" err="1" smtClean="0">
                <a:solidFill>
                  <a:schemeClr val="bg1">
                    <a:lumMod val="50000"/>
                  </a:schemeClr>
                </a:solidFill>
              </a:rPr>
              <a:t>Actualizelle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 : RAGALIZELLES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 Conception graphique logos </a:t>
            </a:r>
            <a:r>
              <a:rPr lang="fr-FR" sz="1000" dirty="0" err="1" smtClean="0">
                <a:solidFill>
                  <a:schemeClr val="bg1">
                    <a:lumMod val="50000"/>
                  </a:schemeClr>
                </a:solidFill>
              </a:rPr>
              <a:t>Ragalizelles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fr-FR" sz="1000" dirty="0" err="1" smtClean="0">
                <a:solidFill>
                  <a:schemeClr val="bg1">
                    <a:lumMod val="50000"/>
                  </a:schemeClr>
                </a:solidFill>
              </a:rPr>
              <a:t>Ragavane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 : © Aurélie </a:t>
            </a:r>
            <a:r>
              <a:rPr lang="fr-FR" sz="1000" dirty="0" err="1" smtClean="0">
                <a:solidFill>
                  <a:schemeClr val="bg1">
                    <a:lumMod val="50000"/>
                  </a:schemeClr>
                </a:solidFill>
              </a:rPr>
              <a:t>Piefort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434932" y="7043057"/>
            <a:ext cx="34596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Publication numérique de l’ACTUALIZELLE février 2017 : </a:t>
            </a:r>
          </a:p>
          <a:p>
            <a:r>
              <a:rPr lang="fr-FR" sz="1000" u="sng" dirty="0" smtClean="0">
                <a:solidFill>
                  <a:schemeClr val="bg1">
                    <a:lumMod val="50000"/>
                  </a:schemeClr>
                </a:solidFill>
              </a:rPr>
              <a:t>http</a:t>
            </a:r>
            <a:r>
              <a:rPr lang="fr-FR" sz="1000" u="sng" dirty="0" smtClean="0">
                <a:solidFill>
                  <a:schemeClr val="bg1">
                    <a:lumMod val="50000"/>
                  </a:schemeClr>
                </a:solidFill>
              </a:rPr>
              <a:t>://fr.calameo.com/read/00507221072f4640617ca</a:t>
            </a:r>
            <a:endParaRPr lang="fr-FR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"/>
            <a:ext cx="10693400" cy="7597056"/>
          </a:xfrm>
          <a:prstGeom prst="rect">
            <a:avLst/>
          </a:prstGeom>
          <a:solidFill>
            <a:srgbClr val="DA0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anchor="ctr" anchorCtr="1"/>
          <a:lstStyle/>
          <a:p>
            <a:pPr algn="ctr" defTabSz="10425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000" b="1" dirty="0" smtClean="0">
                <a:solidFill>
                  <a:srgbClr val="FF993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endParaRPr lang="fr-FR" altLang="fr-FR" b="1" dirty="0">
              <a:solidFill>
                <a:srgbClr val="FF993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842644" y="1620391"/>
            <a:ext cx="4128501" cy="1569628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fr-FR" sz="9600" dirty="0" smtClean="0">
                <a:solidFill>
                  <a:schemeClr val="bg1"/>
                </a:solidFill>
                <a:latin typeface="Brandish" pitchFamily="2" charset="0"/>
              </a:rPr>
              <a:t>L’ACTU</a:t>
            </a:r>
            <a:endParaRPr lang="fr-FR" sz="9600" dirty="0">
              <a:solidFill>
                <a:schemeClr val="bg1"/>
              </a:solidFill>
              <a:latin typeface="Brandish" pitchFamily="2" charset="0"/>
            </a:endParaRPr>
          </a:p>
        </p:txBody>
      </p:sp>
      <p:sp>
        <p:nvSpPr>
          <p:cNvPr id="20" name="Demi-cadre 19"/>
          <p:cNvSpPr/>
          <p:nvPr/>
        </p:nvSpPr>
        <p:spPr>
          <a:xfrm>
            <a:off x="4410596" y="1332359"/>
            <a:ext cx="1152103" cy="648072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Demi-cadre 32"/>
          <p:cNvSpPr/>
          <p:nvPr/>
        </p:nvSpPr>
        <p:spPr>
          <a:xfrm rot="10800000">
            <a:off x="8371036" y="2700511"/>
            <a:ext cx="1152103" cy="648072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4410596" y="4145895"/>
            <a:ext cx="51845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La rubrique de notre actualité</a:t>
            </a:r>
          </a:p>
          <a:p>
            <a:pPr algn="just"/>
            <a:r>
              <a:rPr lang="fr-FR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Nos activités, nos actions, les évènements auxquels nous participons et ceux que nous organisons, vous saurez tout !!! </a:t>
            </a:r>
          </a:p>
          <a:p>
            <a:pPr algn="just"/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cteur droit 16"/>
          <p:cNvCxnSpPr/>
          <p:nvPr/>
        </p:nvCxnSpPr>
        <p:spPr>
          <a:xfrm>
            <a:off x="1458268" y="324247"/>
            <a:ext cx="0" cy="15841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emi-cadre 23"/>
          <p:cNvSpPr/>
          <p:nvPr/>
        </p:nvSpPr>
        <p:spPr>
          <a:xfrm>
            <a:off x="90116" y="7093002"/>
            <a:ext cx="216024" cy="144016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8" rIns="91376" bIns="45688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Demi-cadre 24"/>
          <p:cNvSpPr/>
          <p:nvPr/>
        </p:nvSpPr>
        <p:spPr>
          <a:xfrm rot="10800000">
            <a:off x="954239" y="7381035"/>
            <a:ext cx="216000" cy="144000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8" rIns="91376" bIns="45688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8532" t="3321" r="8519" b="3777"/>
          <a:stretch>
            <a:fillRect/>
          </a:stretch>
        </p:blipFill>
        <p:spPr bwMode="auto">
          <a:xfrm>
            <a:off x="-54202" y="0"/>
            <a:ext cx="10801804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140" y="0"/>
            <a:ext cx="500210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0715" y="0"/>
            <a:ext cx="493009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6600" y="3780631"/>
            <a:ext cx="4964211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034" y="3780631"/>
            <a:ext cx="4964211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8532" r="8519"/>
          <a:stretch>
            <a:fillRect/>
          </a:stretch>
        </p:blipFill>
        <p:spPr bwMode="auto">
          <a:xfrm>
            <a:off x="0" y="0"/>
            <a:ext cx="10693400" cy="80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532" r="8519"/>
          <a:stretch>
            <a:fillRect/>
          </a:stretch>
        </p:blipFill>
        <p:spPr bwMode="auto">
          <a:xfrm>
            <a:off x="0" y="-247981"/>
            <a:ext cx="10693400" cy="80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9" name="Picture 3">
            <a:hlinkClick r:id="rId2" tooltip="Pour accéder à notre site, cliquez ici"/>
          </p:cNvPr>
          <p:cNvPicPr>
            <a:picLocks noChangeAspect="1" noChangeArrowheads="1"/>
          </p:cNvPicPr>
          <p:nvPr/>
        </p:nvPicPr>
        <p:blipFill>
          <a:blip r:embed="rId3" cstate="print"/>
          <a:srcRect l="8532" r="8519"/>
          <a:stretch>
            <a:fillRect/>
          </a:stretch>
        </p:blipFill>
        <p:spPr bwMode="auto">
          <a:xfrm>
            <a:off x="0" y="-247981"/>
            <a:ext cx="10693400" cy="80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"/>
            <a:ext cx="10693400" cy="7597056"/>
          </a:xfrm>
          <a:prstGeom prst="rect">
            <a:avLst/>
          </a:prstGeom>
          <a:solidFill>
            <a:srgbClr val="EE8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anchor="ctr" anchorCtr="1"/>
          <a:lstStyle/>
          <a:p>
            <a:pPr algn="ctr" defTabSz="10425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000" b="1" dirty="0" smtClean="0">
                <a:solidFill>
                  <a:srgbClr val="FF993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endParaRPr lang="fr-FR" altLang="fr-FR" b="1" dirty="0">
              <a:solidFill>
                <a:srgbClr val="FF993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914652" y="1548383"/>
            <a:ext cx="4107149" cy="3046956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pPr algn="r"/>
            <a:r>
              <a:rPr lang="fr-FR" sz="9600" dirty="0" smtClean="0">
                <a:solidFill>
                  <a:schemeClr val="bg1"/>
                </a:solidFill>
                <a:latin typeface="Brandish" pitchFamily="2" charset="0"/>
              </a:rPr>
              <a:t>GRAND</a:t>
            </a:r>
          </a:p>
          <a:p>
            <a:pPr algn="r"/>
            <a:r>
              <a:rPr lang="fr-FR" sz="9600" dirty="0" smtClean="0">
                <a:solidFill>
                  <a:schemeClr val="bg1"/>
                </a:solidFill>
                <a:latin typeface="Brandish" pitchFamily="2" charset="0"/>
              </a:rPr>
              <a:t>ANGLE</a:t>
            </a:r>
            <a:endParaRPr lang="fr-FR" sz="9600" dirty="0">
              <a:solidFill>
                <a:schemeClr val="bg1"/>
              </a:solidFill>
              <a:latin typeface="Brandish" pitchFamily="2" charset="0"/>
            </a:endParaRPr>
          </a:p>
        </p:txBody>
      </p:sp>
      <p:sp>
        <p:nvSpPr>
          <p:cNvPr id="20" name="Demi-cadre 19"/>
          <p:cNvSpPr/>
          <p:nvPr/>
        </p:nvSpPr>
        <p:spPr>
          <a:xfrm>
            <a:off x="4482604" y="1332359"/>
            <a:ext cx="1152103" cy="648072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Demi-cadre 32"/>
          <p:cNvSpPr/>
          <p:nvPr/>
        </p:nvSpPr>
        <p:spPr>
          <a:xfrm rot="10800000">
            <a:off x="8155012" y="4140671"/>
            <a:ext cx="1152103" cy="648072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4554612" y="5131940"/>
            <a:ext cx="48245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La rubrique de nos partenaires </a:t>
            </a:r>
          </a:p>
          <a:p>
            <a:pPr algn="just"/>
            <a:r>
              <a:rPr lang="fr-FR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Parce que pour nous, partenariat ne rime pas avec éphémère, nous vous présentons ici l’activité de nos partenaires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-269922" y="-35792"/>
            <a:ext cx="11377264" cy="900000"/>
          </a:xfrm>
          <a:prstGeom prst="rect">
            <a:avLst/>
          </a:prstGeom>
          <a:solidFill>
            <a:srgbClr val="EE8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anchor="ctr" anchorCtr="1"/>
          <a:lstStyle/>
          <a:p>
            <a:pPr algn="ctr" defTabSz="1042504">
              <a:defRPr/>
            </a:pPr>
            <a:r>
              <a:rPr lang="fr-FR" altLang="fr-FR" sz="4000" b="1" dirty="0">
                <a:solidFill>
                  <a:srgbClr val="FF993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endParaRPr lang="fr-FR" altLang="fr-FR" b="1" dirty="0">
              <a:solidFill>
                <a:srgbClr val="FF993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1063" y="60282"/>
            <a:ext cx="10675292" cy="707854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algn="ctr"/>
            <a:r>
              <a:rPr lang="fr-FR" altLang="fr-FR" sz="40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GRAND ANGLE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97914" y="7061397"/>
            <a:ext cx="11161240" cy="521999"/>
          </a:xfrm>
          <a:prstGeom prst="rect">
            <a:avLst/>
          </a:prstGeom>
          <a:solidFill>
            <a:srgbClr val="EE8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anchor="ctr" anchorCtr="1"/>
          <a:lstStyle/>
          <a:p>
            <a:pPr algn="ctr" defTabSz="1042504">
              <a:defRPr/>
            </a:pPr>
            <a:r>
              <a:rPr lang="fr-FR" altLang="fr-FR" sz="4000" b="1" dirty="0">
                <a:solidFill>
                  <a:srgbClr val="FF993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endParaRPr lang="fr-FR" altLang="fr-FR" b="1" dirty="0">
              <a:solidFill>
                <a:srgbClr val="FF993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0397" y="7109549"/>
            <a:ext cx="1963935" cy="415466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Brandish" pitchFamily="2" charset="0"/>
              </a:rPr>
              <a:t>GRAND ANGLE</a:t>
            </a:r>
          </a:p>
        </p:txBody>
      </p:sp>
      <p:sp>
        <p:nvSpPr>
          <p:cNvPr id="20" name="Demi-cadre 19"/>
          <p:cNvSpPr/>
          <p:nvPr/>
        </p:nvSpPr>
        <p:spPr>
          <a:xfrm>
            <a:off x="90116" y="7093001"/>
            <a:ext cx="216024" cy="144016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Demi-cadre 21"/>
          <p:cNvSpPr/>
          <p:nvPr/>
        </p:nvSpPr>
        <p:spPr>
          <a:xfrm rot="10800000">
            <a:off x="1818332" y="7381033"/>
            <a:ext cx="216000" cy="144000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120680" y="2340471"/>
            <a:ext cx="4572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Trebuchet MS" pitchFamily="34" charset="0"/>
              </a:rPr>
              <a:t>NOS OBJECTIFS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latin typeface="Trebuchet MS" pitchFamily="34" charset="0"/>
              </a:rPr>
              <a:t> Renforcer l’entente et la cohésion des équipes, 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latin typeface="Trebuchet MS" pitchFamily="34" charset="0"/>
              </a:rPr>
              <a:t> Améliorer les relations interpersonnelles, 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latin typeface="Trebuchet MS" pitchFamily="34" charset="0"/>
              </a:rPr>
              <a:t> Optimiser les pratiques professionnelles par la prise en compte de la dimension humaine dans l’entreprise</a:t>
            </a:r>
          </a:p>
          <a:p>
            <a:pPr algn="ctr"/>
            <a:endParaRPr lang="fr-FR" sz="1200" dirty="0" smtClean="0">
              <a:latin typeface="Trebuchet MS" pitchFamily="34" charset="0"/>
            </a:endParaRPr>
          </a:p>
          <a:p>
            <a:pPr algn="ctr"/>
            <a:r>
              <a:rPr lang="fr-FR" sz="1400" b="1" dirty="0" smtClean="0">
                <a:latin typeface="Trebuchet MS" pitchFamily="34" charset="0"/>
              </a:rPr>
              <a:t>NOTRE CONVICTION </a:t>
            </a:r>
          </a:p>
          <a:p>
            <a:pPr algn="ctr"/>
            <a:r>
              <a:rPr lang="fr-FR" sz="1400" dirty="0" smtClean="0">
                <a:latin typeface="Trebuchet MS" pitchFamily="34" charset="0"/>
              </a:rPr>
              <a:t>La mobilisation des équipes et la performance des organisations passent par la qualité de vie au travail et la responsabilisation de chacun dans ses missions</a:t>
            </a:r>
          </a:p>
          <a:p>
            <a:pPr algn="ctr"/>
            <a:endParaRPr lang="fr-FR" sz="1200" dirty="0" smtClean="0">
              <a:latin typeface="Trebuchet MS" pitchFamily="34" charset="0"/>
            </a:endParaRPr>
          </a:p>
          <a:p>
            <a:pPr algn="ctr"/>
            <a:r>
              <a:rPr lang="fr-FR" sz="1400" b="1" dirty="0" smtClean="0">
                <a:latin typeface="Trebuchet MS" pitchFamily="34" charset="0"/>
              </a:rPr>
              <a:t>NOTRE MÉTHODOLOGIE</a:t>
            </a:r>
          </a:p>
          <a:p>
            <a:pPr algn="ctr"/>
            <a:r>
              <a:rPr lang="fr-FR" sz="1400" dirty="0" smtClean="0">
                <a:latin typeface="Trebuchet MS" pitchFamily="34" charset="0"/>
              </a:rPr>
              <a:t>Centrée sur l’écoute des besoins, </a:t>
            </a:r>
          </a:p>
          <a:p>
            <a:pPr algn="ctr"/>
            <a:r>
              <a:rPr lang="fr-FR" sz="1400" dirty="0" smtClean="0">
                <a:latin typeface="Trebuchet MS" pitchFamily="34" charset="0"/>
              </a:rPr>
              <a:t>nos interventions sont conçues pour être :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latin typeface="Trebuchet MS" pitchFamily="34" charset="0"/>
              </a:rPr>
              <a:t> compréhensibles par tous 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latin typeface="Trebuchet MS" pitchFamily="34" charset="0"/>
              </a:rPr>
              <a:t> concrètes et basées sur la pratique des participants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latin typeface="Trebuchet MS" pitchFamily="34" charset="0"/>
              </a:rPr>
              <a:t> respectueuses des attentes des participants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latin typeface="Trebuchet MS" pitchFamily="34" charset="0"/>
              </a:rPr>
              <a:t> opérationnelles grâce à l’utilisation de cas concrets, mises en situation et jeux de rôles</a:t>
            </a:r>
          </a:p>
          <a:p>
            <a:endParaRPr lang="fr-FR" sz="1400" dirty="0">
              <a:latin typeface="Trebuchet MS" pitchFamily="34" charset="0"/>
            </a:endParaRPr>
          </a:p>
        </p:txBody>
      </p:sp>
      <p:pic>
        <p:nvPicPr>
          <p:cNvPr id="25" name="Image 24" descr="logo Cohérence_fonds blanc officiel.jpg">
            <a:hlinkClick r:id="rId3" tooltip="Pour en savoir + sur COHERENCES"/>
          </p:cNvPr>
          <p:cNvPicPr>
            <a:picLocks noChangeAspect="1"/>
          </p:cNvPicPr>
          <p:nvPr/>
        </p:nvPicPr>
        <p:blipFill>
          <a:blip r:embed="rId4" cstate="print"/>
          <a:srcRect t="17689" b="14276"/>
          <a:stretch>
            <a:fillRect/>
          </a:stretch>
        </p:blipFill>
        <p:spPr>
          <a:xfrm>
            <a:off x="7730712" y="36215"/>
            <a:ext cx="2824061" cy="72000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5994772" y="1047809"/>
            <a:ext cx="46986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Trebuchet MS" pitchFamily="34" charset="0"/>
              </a:rPr>
              <a:t>De la formation à l’audit en passant par l’accompagnement, le diagnostic </a:t>
            </a:r>
          </a:p>
          <a:p>
            <a:pPr algn="ctr"/>
            <a:r>
              <a:rPr lang="fr-FR" sz="1400" b="1" dirty="0" smtClean="0">
                <a:latin typeface="Trebuchet MS" pitchFamily="34" charset="0"/>
              </a:rPr>
              <a:t>ou la régulation d’équipe, </a:t>
            </a:r>
          </a:p>
          <a:p>
            <a:pPr algn="ctr"/>
            <a:r>
              <a:rPr lang="fr-FR" sz="1800" b="1" dirty="0" smtClean="0">
                <a:latin typeface="Trebuchet MS" pitchFamily="34" charset="0"/>
              </a:rPr>
              <a:t>Cohérences c’est 25 années </a:t>
            </a:r>
          </a:p>
          <a:p>
            <a:pPr algn="ctr"/>
            <a:r>
              <a:rPr lang="fr-FR" sz="1800" b="1" dirty="0" smtClean="0">
                <a:latin typeface="Trebuchet MS" pitchFamily="34" charset="0"/>
              </a:rPr>
              <a:t>de Projets au service des Hommes !</a:t>
            </a:r>
            <a:endParaRPr lang="fr-FR" sz="1800" b="1" dirty="0">
              <a:latin typeface="Trebuchet MS" pitchFamily="34" charset="0"/>
            </a:endParaRPr>
          </a:p>
        </p:txBody>
      </p:sp>
      <p:pic>
        <p:nvPicPr>
          <p:cNvPr id="15" name="Image 14" descr="35 Situations difficiles.png">
            <a:hlinkClick r:id="rId5" tooltip="Catalogue de formations COHERENCES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116" y="972319"/>
            <a:ext cx="5922764" cy="5917898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326233" y="6444927"/>
            <a:ext cx="5450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Cliquez sur l’image pour accéder au catalogue COHÉRENCES</a:t>
            </a:r>
            <a:endParaRPr lang="fr-FR" sz="1400" b="1" dirty="0">
              <a:solidFill>
                <a:schemeClr val="bg1"/>
              </a:solidFill>
            </a:endParaRPr>
          </a:p>
        </p:txBody>
      </p:sp>
      <p:pic>
        <p:nvPicPr>
          <p:cNvPr id="17" name="Image 16" descr="secteurs avec tex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39234" y="6430033"/>
            <a:ext cx="4428000" cy="113430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138788" y="972319"/>
            <a:ext cx="4428892" cy="6588944"/>
          </a:xfrm>
          <a:prstGeom prst="rect">
            <a:avLst/>
          </a:prstGeom>
          <a:noFill/>
          <a:ln>
            <a:solidFill>
              <a:srgbClr val="EE84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fr-FR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34571</TotalTime>
  <Words>651</Words>
  <Application>Microsoft Office PowerPoint</Application>
  <PresentationFormat>Personnalisé</PresentationFormat>
  <Paragraphs>141</Paragraphs>
  <Slides>15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vincent</dc:creator>
  <cp:lastModifiedBy>AMC</cp:lastModifiedBy>
  <cp:revision>478</cp:revision>
  <dcterms:created xsi:type="dcterms:W3CDTF">2015-04-12T13:07:09Z</dcterms:created>
  <dcterms:modified xsi:type="dcterms:W3CDTF">2017-02-14T14:31:35Z</dcterms:modified>
</cp:coreProperties>
</file>